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7" r:id="rId3"/>
    <p:sldId id="258" r:id="rId4"/>
    <p:sldId id="319" r:id="rId5"/>
    <p:sldId id="259" r:id="rId6"/>
    <p:sldId id="260" r:id="rId7"/>
    <p:sldId id="261" r:id="rId8"/>
    <p:sldId id="320" r:id="rId9"/>
    <p:sldId id="262" r:id="rId10"/>
    <p:sldId id="321" r:id="rId11"/>
    <p:sldId id="322" r:id="rId12"/>
    <p:sldId id="264" r:id="rId13"/>
    <p:sldId id="265" r:id="rId14"/>
    <p:sldId id="266" r:id="rId15"/>
    <p:sldId id="267" r:id="rId16"/>
    <p:sldId id="268" r:id="rId17"/>
    <p:sldId id="269" r:id="rId18"/>
    <p:sldId id="270" r:id="rId19"/>
    <p:sldId id="271" r:id="rId20"/>
    <p:sldId id="329" r:id="rId21"/>
    <p:sldId id="272" r:id="rId22"/>
    <p:sldId id="273" r:id="rId23"/>
    <p:sldId id="337" r:id="rId24"/>
    <p:sldId id="330" r:id="rId25"/>
    <p:sldId id="331" r:id="rId26"/>
    <p:sldId id="361" r:id="rId27"/>
    <p:sldId id="332" r:id="rId28"/>
    <p:sldId id="363" r:id="rId29"/>
    <p:sldId id="334" r:id="rId30"/>
    <p:sldId id="364" r:id="rId31"/>
    <p:sldId id="335" r:id="rId32"/>
    <p:sldId id="341" r:id="rId33"/>
    <p:sldId id="336" r:id="rId34"/>
    <p:sldId id="340" r:id="rId35"/>
    <p:sldId id="342" r:id="rId36"/>
    <p:sldId id="343" r:id="rId37"/>
    <p:sldId id="344" r:id="rId38"/>
    <p:sldId id="345" r:id="rId39"/>
    <p:sldId id="274" r:id="rId40"/>
    <p:sldId id="349" r:id="rId41"/>
    <p:sldId id="275" r:id="rId42"/>
    <p:sldId id="365" r:id="rId43"/>
    <p:sldId id="276" r:id="rId44"/>
    <p:sldId id="350" r:id="rId45"/>
    <p:sldId id="351" r:id="rId46"/>
    <p:sldId id="328" r:id="rId47"/>
    <p:sldId id="281" r:id="rId48"/>
    <p:sldId id="286" r:id="rId49"/>
    <p:sldId id="287" r:id="rId50"/>
    <p:sldId id="352" r:id="rId51"/>
    <p:sldId id="353" r:id="rId52"/>
    <p:sldId id="355" r:id="rId53"/>
    <p:sldId id="356" r:id="rId54"/>
    <p:sldId id="357" r:id="rId55"/>
    <p:sldId id="360" r:id="rId56"/>
    <p:sldId id="358" r:id="rId57"/>
    <p:sldId id="359" r:id="rId58"/>
    <p:sldId id="366" r:id="rId59"/>
    <p:sldId id="379" r:id="rId60"/>
    <p:sldId id="380" r:id="rId61"/>
    <p:sldId id="346" r:id="rId62"/>
    <p:sldId id="288" r:id="rId63"/>
    <p:sldId id="367" r:id="rId64"/>
    <p:sldId id="368" r:id="rId65"/>
    <p:sldId id="370" r:id="rId66"/>
    <p:sldId id="371" r:id="rId67"/>
    <p:sldId id="369" r:id="rId68"/>
    <p:sldId id="372" r:id="rId69"/>
    <p:sldId id="373" r:id="rId70"/>
    <p:sldId id="374" r:id="rId71"/>
    <p:sldId id="375" r:id="rId72"/>
    <p:sldId id="347" r:id="rId73"/>
    <p:sldId id="290" r:id="rId74"/>
    <p:sldId id="376" r:id="rId75"/>
    <p:sldId id="377" r:id="rId76"/>
    <p:sldId id="378" r:id="rId77"/>
    <p:sldId id="348" r:id="rId78"/>
    <p:sldId id="292" r:id="rId79"/>
    <p:sldId id="313" r:id="rId80"/>
    <p:sldId id="317" r:id="rId81"/>
    <p:sldId id="318" r:id="rId8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25" autoAdjust="0"/>
  </p:normalViewPr>
  <p:slideViewPr>
    <p:cSldViewPr snapToGrid="0">
      <p:cViewPr varScale="1">
        <p:scale>
          <a:sx n="64" d="100"/>
          <a:sy n="64" d="100"/>
        </p:scale>
        <p:origin x="90"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05074B-10CF-45B8-AD83-272D9954010C}" type="datetimeFigureOut">
              <a:rPr lang="es-CR" smtClean="0"/>
              <a:t>8/6/2016</a:t>
            </a:fld>
            <a:endParaRPr lang="es-CR"/>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62268D-AD5A-4DB4-B867-B72666DC48CE}" type="slidenum">
              <a:rPr lang="es-CR" smtClean="0"/>
              <a:t>‹Nº›</a:t>
            </a:fld>
            <a:endParaRPr lang="es-CR"/>
          </a:p>
        </p:txBody>
      </p:sp>
    </p:spTree>
    <p:extLst>
      <p:ext uri="{BB962C8B-B14F-4D97-AF65-F5344CB8AC3E}">
        <p14:creationId xmlns:p14="http://schemas.microsoft.com/office/powerpoint/2010/main" val="4290320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R" dirty="0"/>
          </a:p>
        </p:txBody>
      </p:sp>
      <p:sp>
        <p:nvSpPr>
          <p:cNvPr id="4" name="3 Marcador de número de diapositiva"/>
          <p:cNvSpPr>
            <a:spLocks noGrp="1"/>
          </p:cNvSpPr>
          <p:nvPr>
            <p:ph type="sldNum" sz="quarter" idx="10"/>
          </p:nvPr>
        </p:nvSpPr>
        <p:spPr/>
        <p:txBody>
          <a:bodyPr/>
          <a:lstStyle/>
          <a:p>
            <a:fld id="{EF62268D-AD5A-4DB4-B867-B72666DC48CE}" type="slidenum">
              <a:rPr lang="es-CR" smtClean="0"/>
              <a:t>31</a:t>
            </a:fld>
            <a:endParaRPr lang="es-CR"/>
          </a:p>
        </p:txBody>
      </p:sp>
    </p:spTree>
    <p:extLst>
      <p:ext uri="{BB962C8B-B14F-4D97-AF65-F5344CB8AC3E}">
        <p14:creationId xmlns:p14="http://schemas.microsoft.com/office/powerpoint/2010/main" val="1875098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F8B0F625-9808-4779-8F66-CE6BCDBB7DF7}" type="datetimeFigureOut">
              <a:rPr lang="es-ES" smtClean="0"/>
              <a:t>08/06/2016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5656CEF-6D7F-4803-B9E0-F25AC4412ED0}" type="slidenum">
              <a:rPr lang="es-ES" smtClean="0"/>
              <a:t>‹Nº›</a:t>
            </a:fld>
            <a:endParaRPr lang="es-ES"/>
          </a:p>
        </p:txBody>
      </p:sp>
    </p:spTree>
    <p:extLst>
      <p:ext uri="{BB962C8B-B14F-4D97-AF65-F5344CB8AC3E}">
        <p14:creationId xmlns:p14="http://schemas.microsoft.com/office/powerpoint/2010/main" val="706208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F8B0F625-9808-4779-8F66-CE6BCDBB7DF7}" type="datetimeFigureOut">
              <a:rPr lang="es-ES" smtClean="0"/>
              <a:t>08/06/2016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5656CEF-6D7F-4803-B9E0-F25AC4412ED0}" type="slidenum">
              <a:rPr lang="es-ES" smtClean="0"/>
              <a:t>‹Nº›</a:t>
            </a:fld>
            <a:endParaRPr lang="es-ES"/>
          </a:p>
        </p:txBody>
      </p:sp>
    </p:spTree>
    <p:extLst>
      <p:ext uri="{BB962C8B-B14F-4D97-AF65-F5344CB8AC3E}">
        <p14:creationId xmlns:p14="http://schemas.microsoft.com/office/powerpoint/2010/main" val="210599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F8B0F625-9808-4779-8F66-CE6BCDBB7DF7}" type="datetimeFigureOut">
              <a:rPr lang="es-ES" smtClean="0"/>
              <a:t>08/06/2016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5656CEF-6D7F-4803-B9E0-F25AC4412ED0}" type="slidenum">
              <a:rPr lang="es-ES" smtClean="0"/>
              <a:t>‹Nº›</a:t>
            </a:fld>
            <a:endParaRPr lang="es-ES"/>
          </a:p>
        </p:txBody>
      </p:sp>
    </p:spTree>
    <p:extLst>
      <p:ext uri="{BB962C8B-B14F-4D97-AF65-F5344CB8AC3E}">
        <p14:creationId xmlns:p14="http://schemas.microsoft.com/office/powerpoint/2010/main" val="3166609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F8B0F625-9808-4779-8F66-CE6BCDBB7DF7}" type="datetimeFigureOut">
              <a:rPr lang="es-ES" smtClean="0"/>
              <a:t>08/06/2016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5656CEF-6D7F-4803-B9E0-F25AC4412ED0}" type="slidenum">
              <a:rPr lang="es-ES" smtClean="0"/>
              <a:t>‹Nº›</a:t>
            </a:fld>
            <a:endParaRPr lang="es-ES"/>
          </a:p>
        </p:txBody>
      </p:sp>
    </p:spTree>
    <p:extLst>
      <p:ext uri="{BB962C8B-B14F-4D97-AF65-F5344CB8AC3E}">
        <p14:creationId xmlns:p14="http://schemas.microsoft.com/office/powerpoint/2010/main" val="277263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F8B0F625-9808-4779-8F66-CE6BCDBB7DF7}" type="datetimeFigureOut">
              <a:rPr lang="es-ES" smtClean="0"/>
              <a:t>08/06/2016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D5656CEF-6D7F-4803-B9E0-F25AC4412ED0}" type="slidenum">
              <a:rPr lang="es-ES" smtClean="0"/>
              <a:t>‹Nº›</a:t>
            </a:fld>
            <a:endParaRPr lang="es-ES"/>
          </a:p>
        </p:txBody>
      </p:sp>
    </p:spTree>
    <p:extLst>
      <p:ext uri="{BB962C8B-B14F-4D97-AF65-F5344CB8AC3E}">
        <p14:creationId xmlns:p14="http://schemas.microsoft.com/office/powerpoint/2010/main" val="315418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F8B0F625-9808-4779-8F66-CE6BCDBB7DF7}" type="datetimeFigureOut">
              <a:rPr lang="es-ES" smtClean="0"/>
              <a:t>08/06/2016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5656CEF-6D7F-4803-B9E0-F25AC4412ED0}" type="slidenum">
              <a:rPr lang="es-ES" smtClean="0"/>
              <a:t>‹Nº›</a:t>
            </a:fld>
            <a:endParaRPr lang="es-ES"/>
          </a:p>
        </p:txBody>
      </p:sp>
    </p:spTree>
    <p:extLst>
      <p:ext uri="{BB962C8B-B14F-4D97-AF65-F5344CB8AC3E}">
        <p14:creationId xmlns:p14="http://schemas.microsoft.com/office/powerpoint/2010/main" val="882383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F8B0F625-9808-4779-8F66-CE6BCDBB7DF7}" type="datetimeFigureOut">
              <a:rPr lang="es-ES" smtClean="0"/>
              <a:t>08/06/2016</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D5656CEF-6D7F-4803-B9E0-F25AC4412ED0}" type="slidenum">
              <a:rPr lang="es-ES" smtClean="0"/>
              <a:t>‹Nº›</a:t>
            </a:fld>
            <a:endParaRPr lang="es-ES"/>
          </a:p>
        </p:txBody>
      </p:sp>
    </p:spTree>
    <p:extLst>
      <p:ext uri="{BB962C8B-B14F-4D97-AF65-F5344CB8AC3E}">
        <p14:creationId xmlns:p14="http://schemas.microsoft.com/office/powerpoint/2010/main" val="235616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F8B0F625-9808-4779-8F66-CE6BCDBB7DF7}" type="datetimeFigureOut">
              <a:rPr lang="es-ES" smtClean="0"/>
              <a:t>08/06/2016</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D5656CEF-6D7F-4803-B9E0-F25AC4412ED0}" type="slidenum">
              <a:rPr lang="es-ES" smtClean="0"/>
              <a:t>‹Nº›</a:t>
            </a:fld>
            <a:endParaRPr lang="es-ES"/>
          </a:p>
        </p:txBody>
      </p:sp>
    </p:spTree>
    <p:extLst>
      <p:ext uri="{BB962C8B-B14F-4D97-AF65-F5344CB8AC3E}">
        <p14:creationId xmlns:p14="http://schemas.microsoft.com/office/powerpoint/2010/main" val="1660685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8B0F625-9808-4779-8F66-CE6BCDBB7DF7}" type="datetimeFigureOut">
              <a:rPr lang="es-ES" smtClean="0"/>
              <a:t>08/06/2016</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D5656CEF-6D7F-4803-B9E0-F25AC4412ED0}" type="slidenum">
              <a:rPr lang="es-ES" smtClean="0"/>
              <a:t>‹Nº›</a:t>
            </a:fld>
            <a:endParaRPr lang="es-ES"/>
          </a:p>
        </p:txBody>
      </p:sp>
    </p:spTree>
    <p:extLst>
      <p:ext uri="{BB962C8B-B14F-4D97-AF65-F5344CB8AC3E}">
        <p14:creationId xmlns:p14="http://schemas.microsoft.com/office/powerpoint/2010/main" val="2058866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F8B0F625-9808-4779-8F66-CE6BCDBB7DF7}" type="datetimeFigureOut">
              <a:rPr lang="es-ES" smtClean="0"/>
              <a:t>08/06/2016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5656CEF-6D7F-4803-B9E0-F25AC4412ED0}" type="slidenum">
              <a:rPr lang="es-ES" smtClean="0"/>
              <a:t>‹Nº›</a:t>
            </a:fld>
            <a:endParaRPr lang="es-ES"/>
          </a:p>
        </p:txBody>
      </p:sp>
    </p:spTree>
    <p:extLst>
      <p:ext uri="{BB962C8B-B14F-4D97-AF65-F5344CB8AC3E}">
        <p14:creationId xmlns:p14="http://schemas.microsoft.com/office/powerpoint/2010/main" val="1448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F8B0F625-9808-4779-8F66-CE6BCDBB7DF7}" type="datetimeFigureOut">
              <a:rPr lang="es-ES" smtClean="0"/>
              <a:t>08/06/2016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D5656CEF-6D7F-4803-B9E0-F25AC4412ED0}" type="slidenum">
              <a:rPr lang="es-ES" smtClean="0"/>
              <a:t>‹Nº›</a:t>
            </a:fld>
            <a:endParaRPr lang="es-ES"/>
          </a:p>
        </p:txBody>
      </p:sp>
    </p:spTree>
    <p:extLst>
      <p:ext uri="{BB962C8B-B14F-4D97-AF65-F5344CB8AC3E}">
        <p14:creationId xmlns:p14="http://schemas.microsoft.com/office/powerpoint/2010/main" val="1777964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0F625-9808-4779-8F66-CE6BCDBB7DF7}" type="datetimeFigureOut">
              <a:rPr lang="es-ES" smtClean="0"/>
              <a:t>08/06/2016</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656CEF-6D7F-4803-B9E0-F25AC4412ED0}" type="slidenum">
              <a:rPr lang="es-ES" smtClean="0"/>
              <a:t>‹Nº›</a:t>
            </a:fld>
            <a:endParaRPr lang="es-ES"/>
          </a:p>
        </p:txBody>
      </p:sp>
    </p:spTree>
    <p:extLst>
      <p:ext uri="{BB962C8B-B14F-4D97-AF65-F5344CB8AC3E}">
        <p14:creationId xmlns:p14="http://schemas.microsoft.com/office/powerpoint/2010/main" val="1676132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0.png"/><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5.gif"/></Relationships>
</file>

<file path=ppt/slides/_rels/slide63.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6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gif"/><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710.png"/></Relationships>
</file>

<file path=ppt/slides/_rels/slide6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0.pn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1.gif"/></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4.gif"/><Relationship Id="rId4" Type="http://schemas.openxmlformats.org/officeDocument/2006/relationships/image" Target="../media/image91.gif"/></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1.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831194" y="213739"/>
            <a:ext cx="8692427" cy="893166"/>
          </a:xfrm>
        </p:spPr>
        <p:txBody>
          <a:bodyPr>
            <a:normAutofit fontScale="90000"/>
          </a:bodyPr>
          <a:lstStyle/>
          <a:p>
            <a:r>
              <a:rPr lang="es-CR" dirty="0" smtClean="0"/>
              <a:t>Análisis de variancia</a:t>
            </a:r>
            <a:endParaRPr lang="es-ES" dirty="0"/>
          </a:p>
        </p:txBody>
      </p:sp>
      <p:sp>
        <p:nvSpPr>
          <p:cNvPr id="3" name="Subtítulo 2"/>
          <p:cNvSpPr>
            <a:spLocks noGrp="1"/>
          </p:cNvSpPr>
          <p:nvPr>
            <p:ph type="subTitle" idx="1"/>
          </p:nvPr>
        </p:nvSpPr>
        <p:spPr>
          <a:xfrm>
            <a:off x="8149388" y="5768396"/>
            <a:ext cx="3906371" cy="737949"/>
          </a:xfrm>
        </p:spPr>
        <p:txBody>
          <a:bodyPr>
            <a:normAutofit/>
          </a:bodyPr>
          <a:lstStyle/>
          <a:p>
            <a:pPr algn="r"/>
            <a:r>
              <a:rPr lang="es-CR" sz="3200" dirty="0" smtClean="0"/>
              <a:t>Oscar Centeno Mora</a:t>
            </a:r>
            <a:endParaRPr lang="es-ES" sz="3200" dirty="0"/>
          </a:p>
        </p:txBody>
      </p:sp>
      <p:pic>
        <p:nvPicPr>
          <p:cNvPr id="1026" name="Picture 2" descr="https://www.numberanalytics.com/image/ANOV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40" y="1462929"/>
            <a:ext cx="7505312" cy="5043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vtasla.org/storage/sponsorship/ANOVAcmyk.jpg?__SQUARESPACE_CACHEVERSION=145324853907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6047" y="1670007"/>
            <a:ext cx="3021866" cy="242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57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386365" y="85270"/>
            <a:ext cx="10959921" cy="900724"/>
          </a:xfrm>
        </p:spPr>
        <p:txBody>
          <a:bodyPr>
            <a:normAutofit/>
          </a:bodyPr>
          <a:lstStyle/>
          <a:p>
            <a:pPr algn="ctr"/>
            <a:r>
              <a:rPr lang="es-CR" sz="3400" dirty="0" smtClean="0"/>
              <a:t>Recordatorio: Pasos </a:t>
            </a:r>
            <a:r>
              <a:rPr lang="es-CR" sz="3400" dirty="0"/>
              <a:t>de una prueba de hipótesis: resumen</a:t>
            </a:r>
          </a:p>
        </p:txBody>
      </p:sp>
      <p:sp>
        <p:nvSpPr>
          <p:cNvPr id="2" name="1 Rectángulo redondeado"/>
          <p:cNvSpPr/>
          <p:nvPr/>
        </p:nvSpPr>
        <p:spPr>
          <a:xfrm>
            <a:off x="619763" y="1148626"/>
            <a:ext cx="1728192" cy="720080"/>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Evaluar los datos</a:t>
            </a:r>
          </a:p>
        </p:txBody>
      </p:sp>
      <p:sp>
        <p:nvSpPr>
          <p:cNvPr id="6" name="5 Rectángulo redondeado"/>
          <p:cNvSpPr/>
          <p:nvPr/>
        </p:nvSpPr>
        <p:spPr>
          <a:xfrm>
            <a:off x="3500083" y="1148626"/>
            <a:ext cx="1728192" cy="720080"/>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Revisar las suposiciones</a:t>
            </a:r>
          </a:p>
        </p:txBody>
      </p:sp>
      <p:sp>
        <p:nvSpPr>
          <p:cNvPr id="7" name="6 Rectángulo redondeado"/>
          <p:cNvSpPr/>
          <p:nvPr/>
        </p:nvSpPr>
        <p:spPr>
          <a:xfrm>
            <a:off x="6524419" y="1148626"/>
            <a:ext cx="1728192" cy="720080"/>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Formular la hipótesis</a:t>
            </a:r>
          </a:p>
        </p:txBody>
      </p:sp>
      <p:sp>
        <p:nvSpPr>
          <p:cNvPr id="8" name="7 Rectángulo redondeado"/>
          <p:cNvSpPr/>
          <p:nvPr/>
        </p:nvSpPr>
        <p:spPr>
          <a:xfrm>
            <a:off x="6524419" y="2372762"/>
            <a:ext cx="1728192" cy="792088"/>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Seleccionar la estadística de prueba</a:t>
            </a:r>
          </a:p>
        </p:txBody>
      </p:sp>
      <p:sp>
        <p:nvSpPr>
          <p:cNvPr id="9" name="8 Rectángulo redondeado"/>
          <p:cNvSpPr/>
          <p:nvPr/>
        </p:nvSpPr>
        <p:spPr>
          <a:xfrm>
            <a:off x="3500083" y="2079464"/>
            <a:ext cx="1728192" cy="1434629"/>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Determinar la distribución de estad. de prueba</a:t>
            </a:r>
          </a:p>
        </p:txBody>
      </p:sp>
      <p:sp>
        <p:nvSpPr>
          <p:cNvPr id="10" name="9 Rectángulo redondeado"/>
          <p:cNvSpPr/>
          <p:nvPr/>
        </p:nvSpPr>
        <p:spPr>
          <a:xfrm>
            <a:off x="619763" y="2372762"/>
            <a:ext cx="1728192" cy="792088"/>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Formular la regla de decisión</a:t>
            </a:r>
          </a:p>
        </p:txBody>
      </p:sp>
      <p:sp>
        <p:nvSpPr>
          <p:cNvPr id="11" name="10 Rectángulo redondeado"/>
          <p:cNvSpPr/>
          <p:nvPr/>
        </p:nvSpPr>
        <p:spPr>
          <a:xfrm>
            <a:off x="619763" y="3668906"/>
            <a:ext cx="1728192" cy="905365"/>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Calcular la estadística de prueba</a:t>
            </a:r>
          </a:p>
        </p:txBody>
      </p:sp>
      <p:sp>
        <p:nvSpPr>
          <p:cNvPr id="5" name="4 Decisión"/>
          <p:cNvSpPr/>
          <p:nvPr/>
        </p:nvSpPr>
        <p:spPr>
          <a:xfrm>
            <a:off x="4724219" y="3154054"/>
            <a:ext cx="2448272" cy="1883004"/>
          </a:xfrm>
          <a:prstGeom prst="flowChartDecision">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Decisión estadística</a:t>
            </a:r>
          </a:p>
        </p:txBody>
      </p:sp>
      <p:sp>
        <p:nvSpPr>
          <p:cNvPr id="13" name="12 Elipse"/>
          <p:cNvSpPr/>
          <p:nvPr/>
        </p:nvSpPr>
        <p:spPr>
          <a:xfrm>
            <a:off x="3284059" y="4677018"/>
            <a:ext cx="1296144" cy="1008112"/>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No rechazar Ho</a:t>
            </a:r>
          </a:p>
        </p:txBody>
      </p:sp>
      <p:sp>
        <p:nvSpPr>
          <p:cNvPr id="15" name="14 Elipse"/>
          <p:cNvSpPr/>
          <p:nvPr/>
        </p:nvSpPr>
        <p:spPr>
          <a:xfrm>
            <a:off x="7244499" y="4677018"/>
            <a:ext cx="1368152" cy="1008112"/>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Rechazar Ho</a:t>
            </a:r>
          </a:p>
        </p:txBody>
      </p:sp>
      <p:cxnSp>
        <p:nvCxnSpPr>
          <p:cNvPr id="16" name="15 Conector recto"/>
          <p:cNvCxnSpPr>
            <a:stCxn id="5" idx="2"/>
            <a:endCxn id="13" idx="6"/>
          </p:cNvCxnSpPr>
          <p:nvPr/>
        </p:nvCxnSpPr>
        <p:spPr>
          <a:xfrm flipH="1">
            <a:off x="4580203" y="5037058"/>
            <a:ext cx="1368152" cy="144016"/>
          </a:xfrm>
          <a:prstGeom prst="line">
            <a:avLst/>
          </a:prstGeom>
        </p:spPr>
        <p:style>
          <a:lnRef idx="2">
            <a:schemeClr val="dk1"/>
          </a:lnRef>
          <a:fillRef idx="0">
            <a:schemeClr val="dk1"/>
          </a:fillRef>
          <a:effectRef idx="1">
            <a:schemeClr val="dk1"/>
          </a:effectRef>
          <a:fontRef idx="minor">
            <a:schemeClr val="tx1"/>
          </a:fontRef>
        </p:style>
      </p:cxnSp>
      <p:cxnSp>
        <p:nvCxnSpPr>
          <p:cNvPr id="18" name="17 Conector recto"/>
          <p:cNvCxnSpPr>
            <a:stCxn id="5" idx="2"/>
            <a:endCxn id="15" idx="2"/>
          </p:cNvCxnSpPr>
          <p:nvPr/>
        </p:nvCxnSpPr>
        <p:spPr>
          <a:xfrm>
            <a:off x="5948355" y="5037058"/>
            <a:ext cx="1296144" cy="144016"/>
          </a:xfrm>
          <a:prstGeom prst="line">
            <a:avLst/>
          </a:prstGeom>
        </p:spPr>
        <p:style>
          <a:lnRef idx="2">
            <a:schemeClr val="dk1"/>
          </a:lnRef>
          <a:fillRef idx="0">
            <a:schemeClr val="dk1"/>
          </a:fillRef>
          <a:effectRef idx="1">
            <a:schemeClr val="dk1"/>
          </a:effectRef>
          <a:fontRef idx="minor">
            <a:schemeClr val="tx1"/>
          </a:fontRef>
        </p:style>
      </p:cxnSp>
      <p:sp>
        <p:nvSpPr>
          <p:cNvPr id="20" name="19 Rectángulo"/>
          <p:cNvSpPr/>
          <p:nvPr/>
        </p:nvSpPr>
        <p:spPr>
          <a:xfrm>
            <a:off x="2996027" y="5973162"/>
            <a:ext cx="1944216" cy="781292"/>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H0 no pude ser rechazada</a:t>
            </a:r>
          </a:p>
        </p:txBody>
      </p:sp>
      <p:sp>
        <p:nvSpPr>
          <p:cNvPr id="22" name="21 Rectángulo"/>
          <p:cNvSpPr/>
          <p:nvPr/>
        </p:nvSpPr>
        <p:spPr>
          <a:xfrm>
            <a:off x="6812452" y="5973161"/>
            <a:ext cx="2171723" cy="781293"/>
          </a:xfrm>
          <a:prstGeom prst="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HA es estadísticamente cierta</a:t>
            </a:r>
          </a:p>
        </p:txBody>
      </p:sp>
      <p:cxnSp>
        <p:nvCxnSpPr>
          <p:cNvPr id="23" name="22 Conector recto de flecha"/>
          <p:cNvCxnSpPr>
            <a:stCxn id="2" idx="3"/>
          </p:cNvCxnSpPr>
          <p:nvPr/>
        </p:nvCxnSpPr>
        <p:spPr>
          <a:xfrm>
            <a:off x="2347955" y="1508666"/>
            <a:ext cx="100148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24 Conector recto de flecha"/>
          <p:cNvCxnSpPr>
            <a:stCxn id="6" idx="3"/>
          </p:cNvCxnSpPr>
          <p:nvPr/>
        </p:nvCxnSpPr>
        <p:spPr>
          <a:xfrm>
            <a:off x="5228275" y="1508666"/>
            <a:ext cx="115212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7" name="26 Conector recto de flecha"/>
          <p:cNvCxnSpPr>
            <a:stCxn id="7" idx="2"/>
          </p:cNvCxnSpPr>
          <p:nvPr/>
        </p:nvCxnSpPr>
        <p:spPr>
          <a:xfrm>
            <a:off x="7388515" y="1868706"/>
            <a:ext cx="0" cy="5040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28 Conector recto de flecha"/>
          <p:cNvCxnSpPr>
            <a:stCxn id="8" idx="1"/>
          </p:cNvCxnSpPr>
          <p:nvPr/>
        </p:nvCxnSpPr>
        <p:spPr>
          <a:xfrm flipH="1">
            <a:off x="5372291" y="2768806"/>
            <a:ext cx="115212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30 Conector recto de flecha"/>
          <p:cNvCxnSpPr>
            <a:stCxn id="9" idx="1"/>
          </p:cNvCxnSpPr>
          <p:nvPr/>
        </p:nvCxnSpPr>
        <p:spPr>
          <a:xfrm flipH="1" flipV="1">
            <a:off x="2471388" y="2768806"/>
            <a:ext cx="102869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25" name="1024 Conector recto de flecha"/>
          <p:cNvCxnSpPr>
            <a:stCxn id="10" idx="2"/>
          </p:cNvCxnSpPr>
          <p:nvPr/>
        </p:nvCxnSpPr>
        <p:spPr>
          <a:xfrm>
            <a:off x="1483859" y="3164850"/>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28" name="1027 Conector recto de flecha"/>
          <p:cNvCxnSpPr>
            <a:stCxn id="11" idx="3"/>
          </p:cNvCxnSpPr>
          <p:nvPr/>
        </p:nvCxnSpPr>
        <p:spPr>
          <a:xfrm>
            <a:off x="2347955" y="4121589"/>
            <a:ext cx="223224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31" name="1030 Conector recto"/>
          <p:cNvCxnSpPr>
            <a:stCxn id="13" idx="4"/>
            <a:endCxn id="20" idx="0"/>
          </p:cNvCxnSpPr>
          <p:nvPr/>
        </p:nvCxnSpPr>
        <p:spPr>
          <a:xfrm>
            <a:off x="3932131" y="5685130"/>
            <a:ext cx="0" cy="288032"/>
          </a:xfrm>
          <a:prstGeom prst="line">
            <a:avLst/>
          </a:prstGeom>
        </p:spPr>
        <p:style>
          <a:lnRef idx="2">
            <a:schemeClr val="dk1"/>
          </a:lnRef>
          <a:fillRef idx="0">
            <a:schemeClr val="dk1"/>
          </a:fillRef>
          <a:effectRef idx="1">
            <a:schemeClr val="dk1"/>
          </a:effectRef>
          <a:fontRef idx="minor">
            <a:schemeClr val="tx1"/>
          </a:fontRef>
        </p:style>
      </p:cxnSp>
      <p:cxnSp>
        <p:nvCxnSpPr>
          <p:cNvPr id="1033" name="1032 Conector recto"/>
          <p:cNvCxnSpPr>
            <a:stCxn id="15" idx="4"/>
          </p:cNvCxnSpPr>
          <p:nvPr/>
        </p:nvCxnSpPr>
        <p:spPr>
          <a:xfrm>
            <a:off x="7928575" y="5685130"/>
            <a:ext cx="0" cy="288032"/>
          </a:xfrm>
          <a:prstGeom prst="line">
            <a:avLst/>
          </a:prstGeom>
        </p:spPr>
        <p:style>
          <a:lnRef idx="2">
            <a:schemeClr val="dk1"/>
          </a:lnRef>
          <a:fillRef idx="0">
            <a:schemeClr val="dk1"/>
          </a:fillRef>
          <a:effectRef idx="1">
            <a:schemeClr val="dk1"/>
          </a:effectRef>
          <a:fontRef idx="minor">
            <a:schemeClr val="tx1"/>
          </a:fontRef>
        </p:style>
      </p:cxnSp>
      <p:cxnSp>
        <p:nvCxnSpPr>
          <p:cNvPr id="34" name="33 Conector recto de flecha"/>
          <p:cNvCxnSpPr/>
          <p:nvPr/>
        </p:nvCxnSpPr>
        <p:spPr>
          <a:xfrm flipH="1">
            <a:off x="2347955" y="6405210"/>
            <a:ext cx="61287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5" name="34 Rectángulo redondeado"/>
          <p:cNvSpPr/>
          <p:nvPr/>
        </p:nvSpPr>
        <p:spPr>
          <a:xfrm>
            <a:off x="403739" y="6055966"/>
            <a:ext cx="1728192" cy="698489"/>
          </a:xfrm>
          <a:prstGeom prst="roundRec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a:t>Conclusión</a:t>
            </a:r>
          </a:p>
        </p:txBody>
      </p:sp>
      <p:cxnSp>
        <p:nvCxnSpPr>
          <p:cNvPr id="28" name="22 Conector recto de flecha"/>
          <p:cNvCxnSpPr/>
          <p:nvPr/>
        </p:nvCxnSpPr>
        <p:spPr>
          <a:xfrm>
            <a:off x="8984175" y="6363807"/>
            <a:ext cx="100148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 name="5 Rectángulo redondeado"/>
          <p:cNvSpPr/>
          <p:nvPr/>
        </p:nvSpPr>
        <p:spPr>
          <a:xfrm>
            <a:off x="10136303" y="6003767"/>
            <a:ext cx="1728192" cy="720080"/>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s-CR" dirty="0" smtClean="0"/>
              <a:t>Diferencia de medias</a:t>
            </a:r>
            <a:endParaRPr lang="es-CR" dirty="0"/>
          </a:p>
        </p:txBody>
      </p:sp>
    </p:spTree>
    <p:extLst>
      <p:ext uri="{BB962C8B-B14F-4D97-AF65-F5344CB8AC3E}">
        <p14:creationId xmlns:p14="http://schemas.microsoft.com/office/powerpoint/2010/main" val="24201796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288" y="133113"/>
            <a:ext cx="10515600" cy="863174"/>
          </a:xfrm>
        </p:spPr>
        <p:txBody>
          <a:bodyPr/>
          <a:lstStyle/>
          <a:p>
            <a:pPr algn="ctr"/>
            <a:r>
              <a:rPr lang="es-CR" dirty="0" smtClean="0"/>
              <a:t>Índice</a:t>
            </a:r>
            <a:endParaRPr lang="es-ES" dirty="0"/>
          </a:p>
        </p:txBody>
      </p:sp>
      <p:sp>
        <p:nvSpPr>
          <p:cNvPr id="4" name="Elipse 3"/>
          <p:cNvSpPr/>
          <p:nvPr/>
        </p:nvSpPr>
        <p:spPr>
          <a:xfrm>
            <a:off x="450376" y="1282889"/>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a:t>
            </a:r>
            <a:endParaRPr lang="es-ES" dirty="0"/>
          </a:p>
        </p:txBody>
      </p:sp>
      <p:sp>
        <p:nvSpPr>
          <p:cNvPr id="5" name="Elipse 4"/>
          <p:cNvSpPr/>
          <p:nvPr/>
        </p:nvSpPr>
        <p:spPr>
          <a:xfrm>
            <a:off x="450376" y="3407936"/>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2</a:t>
            </a:r>
            <a:endParaRPr lang="es-ES" dirty="0"/>
          </a:p>
        </p:txBody>
      </p:sp>
      <p:sp>
        <p:nvSpPr>
          <p:cNvPr id="6" name="Elipse 5"/>
          <p:cNvSpPr/>
          <p:nvPr/>
        </p:nvSpPr>
        <p:spPr>
          <a:xfrm>
            <a:off x="450376" y="5532983"/>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3</a:t>
            </a:r>
            <a:endParaRPr lang="es-ES" dirty="0"/>
          </a:p>
        </p:txBody>
      </p:sp>
      <p:sp>
        <p:nvSpPr>
          <p:cNvPr id="10" name="Rectángulo redondeado 9"/>
          <p:cNvSpPr/>
          <p:nvPr/>
        </p:nvSpPr>
        <p:spPr>
          <a:xfrm>
            <a:off x="2238233" y="1357952"/>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Fundamentos del ANOVA</a:t>
            </a:r>
            <a:endParaRPr lang="es-ES" dirty="0"/>
          </a:p>
        </p:txBody>
      </p:sp>
      <p:sp>
        <p:nvSpPr>
          <p:cNvPr id="11" name="Rectángulo redondeado 10"/>
          <p:cNvSpPr/>
          <p:nvPr/>
        </p:nvSpPr>
        <p:spPr>
          <a:xfrm>
            <a:off x="2238232" y="5532983"/>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Diseño de una vía o completamente aleatorizado</a:t>
            </a:r>
            <a:endParaRPr lang="es-ES" dirty="0"/>
          </a:p>
        </p:txBody>
      </p:sp>
      <p:sp>
        <p:nvSpPr>
          <p:cNvPr id="12" name="Rectángulo redondeado 11"/>
          <p:cNvSpPr/>
          <p:nvPr/>
        </p:nvSpPr>
        <p:spPr>
          <a:xfrm>
            <a:off x="2238232" y="3482999"/>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Etapas de un ANOVA</a:t>
            </a:r>
            <a:endParaRPr lang="es-ES" dirty="0"/>
          </a:p>
        </p:txBody>
      </p:sp>
    </p:spTree>
    <p:extLst>
      <p:ext uri="{BB962C8B-B14F-4D97-AF65-F5344CB8AC3E}">
        <p14:creationId xmlns:p14="http://schemas.microsoft.com/office/powerpoint/2010/main" val="208844454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0895" y="60326"/>
            <a:ext cx="10515600" cy="1174917"/>
          </a:xfrm>
        </p:spPr>
        <p:txBody>
          <a:bodyPr/>
          <a:lstStyle/>
          <a:p>
            <a:pPr algn="ctr"/>
            <a:r>
              <a:rPr lang="es-CR" dirty="0" smtClean="0"/>
              <a:t>Diseño de una vía: fundamentos </a:t>
            </a:r>
            <a:endParaRPr lang="es-ES" dirty="0"/>
          </a:p>
        </p:txBody>
      </p:sp>
      <p:sp>
        <p:nvSpPr>
          <p:cNvPr id="3" name="Marcador de contenido 2"/>
          <p:cNvSpPr>
            <a:spLocks noGrp="1"/>
          </p:cNvSpPr>
          <p:nvPr>
            <p:ph idx="1"/>
          </p:nvPr>
        </p:nvSpPr>
        <p:spPr>
          <a:xfrm>
            <a:off x="226595" y="1439946"/>
            <a:ext cx="8307805" cy="4962357"/>
          </a:xfrm>
        </p:spPr>
        <p:txBody>
          <a:bodyPr>
            <a:normAutofit/>
          </a:bodyPr>
          <a:lstStyle/>
          <a:p>
            <a:pPr algn="just"/>
            <a:r>
              <a:rPr lang="es-CR" sz="2400" dirty="0" smtClean="0">
                <a:latin typeface="Times New Roman" panose="02020603050405020304" pitchFamily="18" charset="0"/>
                <a:cs typeface="Times New Roman" panose="02020603050405020304" pitchFamily="18" charset="0"/>
              </a:rPr>
              <a:t>A menudo se desea probar </a:t>
            </a:r>
            <a:r>
              <a:rPr lang="es-CR" sz="2400" dirty="0">
                <a:latin typeface="Times New Roman" panose="02020603050405020304" pitchFamily="18" charset="0"/>
                <a:cs typeface="Times New Roman" panose="02020603050405020304" pitchFamily="18" charset="0"/>
              </a:rPr>
              <a:t>una </a:t>
            </a:r>
            <a:r>
              <a:rPr lang="es-CR" sz="2400" dirty="0" smtClean="0">
                <a:latin typeface="Times New Roman" panose="02020603050405020304" pitchFamily="18" charset="0"/>
                <a:cs typeface="Times New Roman" panose="02020603050405020304" pitchFamily="18" charset="0"/>
              </a:rPr>
              <a:t>hipótesis para </a:t>
            </a:r>
            <a:r>
              <a:rPr lang="es-CR" sz="2400" dirty="0">
                <a:latin typeface="Times New Roman" panose="02020603050405020304" pitchFamily="18" charset="0"/>
                <a:cs typeface="Times New Roman" panose="02020603050405020304" pitchFamily="18" charset="0"/>
              </a:rPr>
              <a:t>mas de dos </a:t>
            </a:r>
            <a:r>
              <a:rPr lang="es-CR" sz="2400" dirty="0" smtClean="0">
                <a:latin typeface="Times New Roman" panose="02020603050405020304" pitchFamily="18" charset="0"/>
                <a:cs typeface="Times New Roman" panose="02020603050405020304" pitchFamily="18" charset="0"/>
              </a:rPr>
              <a:t>poblaciones.</a:t>
            </a:r>
          </a:p>
          <a:p>
            <a:pPr algn="just"/>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Se requiere un método para hallar una diferencias significativa entre varias medias, sin que el nivel de confianza de la prueba se vea afectado.</a:t>
            </a:r>
          </a:p>
          <a:p>
            <a:pPr algn="just"/>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El análisis de variancias constituye una solución para lo anterior.</a:t>
            </a:r>
          </a:p>
          <a:p>
            <a:pPr algn="just"/>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El análisis de la variancia unilateral, es el más sencillo y en el cuál se estudia una sola fuente de variación o factor.</a:t>
            </a:r>
            <a:endParaRPr lang="es-ES" sz="2400" dirty="0">
              <a:latin typeface="Times New Roman" panose="02020603050405020304" pitchFamily="18" charset="0"/>
              <a:cs typeface="Times New Roman" panose="02020603050405020304" pitchFamily="18" charset="0"/>
            </a:endParaRPr>
          </a:p>
        </p:txBody>
      </p:sp>
      <p:pic>
        <p:nvPicPr>
          <p:cNvPr id="15362" name="Picture 2" descr="http://www.lumesse.com/sites/default/files/three-steps-e141297330326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26550" y="1362075"/>
            <a:ext cx="2559050" cy="25590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www.u.arizona.edu/~mpolat/SLAT589/task3.jpg"/>
          <p:cNvPicPr>
            <a:picLocks noChangeAspect="1" noChangeArrowheads="1"/>
          </p:cNvPicPr>
          <p:nvPr/>
        </p:nvPicPr>
        <p:blipFill rotWithShape="1">
          <a:blip r:embed="rId3">
            <a:extLst>
              <a:ext uri="{28A0092B-C50C-407E-A947-70E740481C1C}">
                <a14:useLocalDpi xmlns:a14="http://schemas.microsoft.com/office/drawing/2010/main" val="0"/>
              </a:ext>
            </a:extLst>
          </a:blip>
          <a:srcRect l="17334" t="9779" r="24833" b="8444"/>
          <a:stretch/>
        </p:blipFill>
        <p:spPr bwMode="auto">
          <a:xfrm>
            <a:off x="9459735" y="4229100"/>
            <a:ext cx="2092679"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337483"/>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89021" y="1174917"/>
            <a:ext cx="7936832" cy="5402346"/>
          </a:xfrm>
        </p:spPr>
        <p:txBody>
          <a:bodyPr>
            <a:normAutofit/>
          </a:bodyPr>
          <a:lstStyle/>
          <a:p>
            <a:pPr algn="just"/>
            <a:r>
              <a:rPr lang="es-CR" sz="2400" dirty="0" smtClean="0">
                <a:latin typeface="Times New Roman" panose="02020603050405020304" pitchFamily="18" charset="0"/>
                <a:cs typeface="Times New Roman" panose="02020603050405020304" pitchFamily="18" charset="0"/>
              </a:rPr>
              <a:t>Es una extensión del procedimiento de la prueba t, para utilizar en dos muestras independientes.</a:t>
            </a:r>
          </a:p>
          <a:p>
            <a:pPr algn="just"/>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Utilizar la prueba t con dos muestras independientes es un caso específico del análisis de variancia unilateral.</a:t>
            </a:r>
          </a:p>
          <a:p>
            <a:pPr algn="just"/>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Se parte que los individuos pertenecientes a cada uno de los población, corresponde a población independientes.</a:t>
            </a:r>
          </a:p>
          <a:p>
            <a:pPr algn="just"/>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Desde un punto de vista experimental, se dice que en vez de poblaciones se poseen tratamientos (factor), y que estos se asignan de forma aleatoria a las personas. Por lo que el tratamiento sería visto como la referencia de las poblaciones.</a:t>
            </a:r>
            <a:endParaRPr lang="es-ES" sz="2400" dirty="0">
              <a:latin typeface="Times New Roman" panose="02020603050405020304" pitchFamily="18" charset="0"/>
              <a:cs typeface="Times New Roman" panose="02020603050405020304" pitchFamily="18" charset="0"/>
            </a:endParaRPr>
          </a:p>
        </p:txBody>
      </p:sp>
      <p:sp>
        <p:nvSpPr>
          <p:cNvPr id="4" name="Título 1"/>
          <p:cNvSpPr>
            <a:spLocks noGrp="1"/>
          </p:cNvSpPr>
          <p:nvPr>
            <p:ph type="title"/>
          </p:nvPr>
        </p:nvSpPr>
        <p:spPr>
          <a:xfrm>
            <a:off x="838200" y="0"/>
            <a:ext cx="10515600" cy="1174917"/>
          </a:xfrm>
        </p:spPr>
        <p:txBody>
          <a:bodyPr/>
          <a:lstStyle/>
          <a:p>
            <a:pPr algn="ctr"/>
            <a:r>
              <a:rPr lang="es-CR" dirty="0" smtClean="0"/>
              <a:t>Diseño de una vía: fundamentos </a:t>
            </a:r>
            <a:endParaRPr lang="es-ES" dirty="0"/>
          </a:p>
        </p:txBody>
      </p:sp>
      <p:pic>
        <p:nvPicPr>
          <p:cNvPr id="16386" name="Picture 2" descr="https://upload.wikimedia.org/wikipedia/commons/thumb/c/cf/Student_densite_best.JPG/325px-Student_densite_b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274" y="1206500"/>
            <a:ext cx="257492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www.seoasesor.com/wp-content/uploads/2012/05/Social-Media-factor-Off-P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0975" y="4097337"/>
            <a:ext cx="2968625" cy="245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6297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96756" y="1174916"/>
                <a:ext cx="7391399" cy="5683083"/>
              </a:xfrm>
            </p:spPr>
            <p:txBody>
              <a:bodyPr>
                <a:normAutofit/>
              </a:bodyPr>
              <a:lstStyle/>
              <a:p>
                <a:r>
                  <a:rPr lang="es-CR" sz="2400" dirty="0" smtClean="0">
                    <a:latin typeface="Times New Roman" panose="02020603050405020304" pitchFamily="18" charset="0"/>
                    <a:cs typeface="Times New Roman" panose="02020603050405020304" pitchFamily="18" charset="0"/>
                  </a:rPr>
                  <a:t>Las mediciones (u observaciones) que resultan de un análisis de este tipo , junto con las medias y los totales que puedan calcularse a partir de los datos, pueden presentarse de acuerdo a un cuadro donde los factores o tratamientos se presentan en columnas.</a:t>
                </a:r>
              </a:p>
              <a:p>
                <a:endParaRPr lang="es-CR" sz="2400" dirty="0">
                  <a:latin typeface="Times New Roman" panose="02020603050405020304" pitchFamily="18" charset="0"/>
                  <a:cs typeface="Times New Roman" panose="02020603050405020304" pitchFamily="18" charset="0"/>
                </a:endParaRPr>
              </a:p>
              <a:p>
                <a:r>
                  <a:rPr lang="es-CR" sz="2400" dirty="0" smtClean="0">
                    <a:latin typeface="Times New Roman" panose="02020603050405020304" pitchFamily="18" charset="0"/>
                    <a:cs typeface="Times New Roman" panose="02020603050405020304" pitchFamily="18" charset="0"/>
                  </a:rPr>
                  <a:t>En importante saber determinar que es:</a:t>
                </a:r>
              </a:p>
              <a:p>
                <a:pPr lvl="1"/>
                <a:r>
                  <a:rPr lang="es-CR" sz="2000" dirty="0" smtClean="0">
                    <a:latin typeface="Times New Roman" panose="02020603050405020304" pitchFamily="18" charset="0"/>
                    <a:cs typeface="Times New Roman" panose="02020603050405020304" pitchFamily="18" charset="0"/>
                  </a:rPr>
                  <a:t>La observación </a:t>
                </a:r>
                <a14:m>
                  <m:oMath xmlns:m="http://schemas.openxmlformats.org/officeDocument/2006/math">
                    <m:sSub>
                      <m:sSubPr>
                        <m:ctrlPr>
                          <a:rPr lang="es-ES" sz="2000" i="1">
                            <a:latin typeface="Cambria Math" panose="02040503050406030204" pitchFamily="18" charset="0"/>
                          </a:rPr>
                        </m:ctrlPr>
                      </m:sSubPr>
                      <m:e>
                        <m:r>
                          <m:rPr>
                            <m:sty m:val="p"/>
                          </m:rPr>
                          <a:rPr lang="es-ES" sz="2000">
                            <a:latin typeface="Cambria Math" panose="02040503050406030204" pitchFamily="18" charset="0"/>
                          </a:rPr>
                          <m:t>x</m:t>
                        </m:r>
                      </m:e>
                      <m:sub>
                        <m:r>
                          <m:rPr>
                            <m:sty m:val="p"/>
                          </m:rPr>
                          <a:rPr lang="es-ES" sz="2000">
                            <a:latin typeface="Cambria Math" panose="02040503050406030204" pitchFamily="18" charset="0"/>
                          </a:rPr>
                          <m:t>ij</m:t>
                        </m:r>
                      </m:sub>
                    </m:sSub>
                  </m:oMath>
                </a14:m>
                <a:endParaRPr lang="es-CR" sz="2000" dirty="0" smtClean="0">
                  <a:latin typeface="Times New Roman" panose="02020603050405020304" pitchFamily="18" charset="0"/>
                  <a:cs typeface="Times New Roman" panose="02020603050405020304" pitchFamily="18" charset="0"/>
                </a:endParaRPr>
              </a:p>
              <a:p>
                <a:pPr lvl="1"/>
                <a:r>
                  <a:rPr lang="es-CR" sz="2000" dirty="0" smtClean="0">
                    <a:latin typeface="Times New Roman" panose="02020603050405020304" pitchFamily="18" charset="0"/>
                    <a:cs typeface="Times New Roman" panose="02020603050405020304" pitchFamily="18" charset="0"/>
                  </a:rPr>
                  <a:t>El total por factor o tratamiento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𝑇</m:t>
                        </m:r>
                      </m:e>
                      <m:sub>
                        <m:r>
                          <a:rPr lang="es-ES" sz="2000" i="1">
                            <a:latin typeface="Cambria Math" panose="02040503050406030204" pitchFamily="18" charset="0"/>
                          </a:rPr>
                          <m:t>.</m:t>
                        </m:r>
                        <m:r>
                          <a:rPr lang="es-ES" sz="2000" i="1">
                            <a:latin typeface="Cambria Math" panose="02040503050406030204" pitchFamily="18" charset="0"/>
                          </a:rPr>
                          <m:t>𝑗</m:t>
                        </m:r>
                      </m:sub>
                    </m:sSub>
                  </m:oMath>
                </a14:m>
                <a:endParaRPr lang="es-CR" sz="2000" dirty="0" smtClean="0">
                  <a:latin typeface="Times New Roman" panose="02020603050405020304" pitchFamily="18" charset="0"/>
                  <a:cs typeface="Times New Roman" panose="02020603050405020304" pitchFamily="18" charset="0"/>
                </a:endParaRPr>
              </a:p>
              <a:p>
                <a:pPr lvl="1"/>
                <a:r>
                  <a:rPr lang="es-CR" sz="2000" dirty="0" smtClean="0">
                    <a:latin typeface="Times New Roman" panose="02020603050405020304" pitchFamily="18" charset="0"/>
                    <a:cs typeface="Times New Roman" panose="02020603050405020304" pitchFamily="18" charset="0"/>
                  </a:rPr>
                  <a:t>La observación para el j-</a:t>
                </a:r>
                <a:r>
                  <a:rPr lang="es-CR" sz="2000" dirty="0" err="1" smtClean="0">
                    <a:latin typeface="Times New Roman" panose="02020603050405020304" pitchFamily="18" charset="0"/>
                    <a:cs typeface="Times New Roman" panose="02020603050405020304" pitchFamily="18" charset="0"/>
                  </a:rPr>
                  <a:t>ésimo</a:t>
                </a:r>
                <a:r>
                  <a:rPr lang="es-CR" sz="2000" dirty="0">
                    <a:latin typeface="Times New Roman" panose="02020603050405020304" pitchFamily="18" charset="0"/>
                    <a:cs typeface="Times New Roman" panose="02020603050405020304" pitchFamily="18" charset="0"/>
                  </a:rPr>
                  <a:t> </a:t>
                </a:r>
                <a:r>
                  <a:rPr lang="es-CR" sz="2000" dirty="0" smtClean="0">
                    <a:latin typeface="Times New Roman" panose="02020603050405020304" pitchFamily="18" charset="0"/>
                    <a:cs typeface="Times New Roman" panose="02020603050405020304" pitchFamily="18" charset="0"/>
                  </a:rPr>
                  <a:t>factor </a:t>
                </a:r>
                <a14:m>
                  <m:oMath xmlns:m="http://schemas.openxmlformats.org/officeDocument/2006/math">
                    <m:sSub>
                      <m:sSubPr>
                        <m:ctrlPr>
                          <a:rPr lang="es-ES" sz="2000" i="1">
                            <a:latin typeface="Cambria Math" panose="02040503050406030204" pitchFamily="18" charset="0"/>
                          </a:rPr>
                        </m:ctrlPr>
                      </m:sSubPr>
                      <m:e>
                        <m:acc>
                          <m:accPr>
                            <m:chr m:val="̅"/>
                            <m:ctrlPr>
                              <a:rPr lang="es-ES" sz="2000" i="1">
                                <a:latin typeface="Cambria Math" panose="02040503050406030204" pitchFamily="18" charset="0"/>
                              </a:rPr>
                            </m:ctrlPr>
                          </m:accPr>
                          <m:e>
                            <m:r>
                              <m:rPr>
                                <m:sty m:val="p"/>
                              </m:rPr>
                              <a:rPr lang="es-ES" sz="2000">
                                <a:latin typeface="Cambria Math" panose="02040503050406030204" pitchFamily="18" charset="0"/>
                              </a:rPr>
                              <m:t>x</m:t>
                            </m:r>
                          </m:e>
                        </m:acc>
                      </m:e>
                      <m:sub>
                        <m:r>
                          <a:rPr lang="es-ES" sz="2000">
                            <a:latin typeface="Cambria Math" panose="02040503050406030204" pitchFamily="18" charset="0"/>
                          </a:rPr>
                          <m:t>.</m:t>
                        </m:r>
                        <m:r>
                          <m:rPr>
                            <m:sty m:val="p"/>
                          </m:rPr>
                          <a:rPr lang="es-ES" sz="2000">
                            <a:latin typeface="Cambria Math" panose="02040503050406030204" pitchFamily="18" charset="0"/>
                          </a:rPr>
                          <m:t>j</m:t>
                        </m:r>
                      </m:sub>
                    </m:sSub>
                  </m:oMath>
                </a14:m>
                <a:endParaRPr lang="es-CR" sz="2000" dirty="0" smtClean="0">
                  <a:latin typeface="Times New Roman" panose="02020603050405020304" pitchFamily="18" charset="0"/>
                  <a:cs typeface="Times New Roman" panose="02020603050405020304" pitchFamily="18" charset="0"/>
                </a:endParaRPr>
              </a:p>
              <a:p>
                <a:pPr lvl="1"/>
                <a:r>
                  <a:rPr lang="es-CR" sz="2000" dirty="0" smtClean="0">
                    <a:latin typeface="Times New Roman" panose="02020603050405020304" pitchFamily="18" charset="0"/>
                    <a:cs typeface="Times New Roman" panose="02020603050405020304" pitchFamily="18" charset="0"/>
                  </a:rPr>
                  <a:t>Total de todas las observaciones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𝑇</m:t>
                        </m:r>
                      </m:e>
                      <m:sub>
                        <m:r>
                          <a:rPr lang="es-ES" sz="2000" i="1">
                            <a:latin typeface="Cambria Math" panose="02040503050406030204" pitchFamily="18" charset="0"/>
                          </a:rPr>
                          <m:t>..</m:t>
                        </m:r>
                      </m:sub>
                    </m:sSub>
                  </m:oMath>
                </a14:m>
                <a:endParaRPr lang="es-CR" sz="2000" dirty="0" smtClean="0">
                  <a:latin typeface="Times New Roman" panose="02020603050405020304" pitchFamily="18" charset="0"/>
                  <a:cs typeface="Times New Roman" panose="02020603050405020304" pitchFamily="18" charset="0"/>
                </a:endParaRPr>
              </a:p>
              <a:p>
                <a:pPr lvl="1"/>
                <a:r>
                  <a:rPr lang="es-CR" sz="2000" dirty="0" smtClean="0">
                    <a:latin typeface="Times New Roman" panose="02020603050405020304" pitchFamily="18" charset="0"/>
                    <a:cs typeface="Times New Roman" panose="02020603050405020304" pitchFamily="18" charset="0"/>
                  </a:rPr>
                  <a:t>El promedio general </a:t>
                </a:r>
                <a14:m>
                  <m:oMath xmlns:m="http://schemas.openxmlformats.org/officeDocument/2006/math">
                    <m:sSub>
                      <m:sSubPr>
                        <m:ctrlPr>
                          <a:rPr lang="es-ES" sz="2000" i="1">
                            <a:latin typeface="Cambria Math" panose="02040503050406030204" pitchFamily="18" charset="0"/>
                          </a:rPr>
                        </m:ctrlPr>
                      </m:sSubPr>
                      <m:e>
                        <m:acc>
                          <m:accPr>
                            <m:chr m:val="̅"/>
                            <m:ctrlPr>
                              <a:rPr lang="es-ES" sz="2000" i="1">
                                <a:latin typeface="Cambria Math" panose="02040503050406030204" pitchFamily="18" charset="0"/>
                              </a:rPr>
                            </m:ctrlPr>
                          </m:accPr>
                          <m:e>
                            <m:r>
                              <m:rPr>
                                <m:sty m:val="p"/>
                              </m:rPr>
                              <a:rPr lang="es-ES" sz="2000">
                                <a:latin typeface="Cambria Math" panose="02040503050406030204" pitchFamily="18" charset="0"/>
                              </a:rPr>
                              <m:t>x</m:t>
                            </m:r>
                          </m:e>
                        </m:acc>
                      </m:e>
                      <m:sub>
                        <m:r>
                          <a:rPr lang="es-ES" sz="2000">
                            <a:latin typeface="Cambria Math" panose="02040503050406030204" pitchFamily="18" charset="0"/>
                          </a:rPr>
                          <m:t>..</m:t>
                        </m:r>
                      </m:sub>
                    </m:sSub>
                  </m:oMath>
                </a14:m>
                <a:endParaRPr lang="es-CR" sz="2000" dirty="0" smtClean="0">
                  <a:latin typeface="Times New Roman" panose="02020603050405020304" pitchFamily="18" charset="0"/>
                  <a:cs typeface="Times New Roman" panose="02020603050405020304" pitchFamily="18" charset="0"/>
                </a:endParaRPr>
              </a:p>
              <a:p>
                <a:endParaRPr lang="es-CR" sz="2400" dirty="0" smtClean="0">
                  <a:latin typeface="Times New Roman" panose="02020603050405020304" pitchFamily="18" charset="0"/>
                  <a:cs typeface="Times New Roman" panose="02020603050405020304" pitchFamily="18" charset="0"/>
                </a:endParaRPr>
              </a:p>
              <a:p>
                <a:r>
                  <a:rPr lang="es-CR" sz="2400" dirty="0" smtClean="0">
                    <a:latin typeface="Times New Roman" panose="02020603050405020304" pitchFamily="18" charset="0"/>
                    <a:cs typeface="Times New Roman" panose="02020603050405020304" pitchFamily="18" charset="0"/>
                  </a:rPr>
                  <a:t>Nótese la importancia de conocer la procedencia de la observación de acuerdo al factor.</a:t>
                </a:r>
                <a:endParaRPr lang="es-CR" sz="2400" dirty="0">
                  <a:latin typeface="Times New Roman" panose="02020603050405020304" pitchFamily="18" charset="0"/>
                  <a:cs typeface="Times New Roman" panose="02020603050405020304" pitchFamily="18"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96756" y="1174916"/>
                <a:ext cx="7391399" cy="5683083"/>
              </a:xfrm>
              <a:blipFill rotWithShape="1">
                <a:blip r:embed="rId2"/>
                <a:stretch>
                  <a:fillRect l="-1072" t="-1502" b="-2039"/>
                </a:stretch>
              </a:blipFill>
            </p:spPr>
            <p:txBody>
              <a:bodyPr/>
              <a:lstStyle/>
              <a:p>
                <a:r>
                  <a:rPr lang="es-CR">
                    <a:noFill/>
                  </a:rPr>
                  <a:t> </a:t>
                </a:r>
              </a:p>
            </p:txBody>
          </p:sp>
        </mc:Fallback>
      </mc:AlternateContent>
      <p:sp>
        <p:nvSpPr>
          <p:cNvPr id="4" name="Título 1"/>
          <p:cNvSpPr>
            <a:spLocks noGrp="1"/>
          </p:cNvSpPr>
          <p:nvPr>
            <p:ph type="title"/>
          </p:nvPr>
        </p:nvSpPr>
        <p:spPr>
          <a:xfrm>
            <a:off x="838200" y="0"/>
            <a:ext cx="10515600" cy="1174917"/>
          </a:xfrm>
        </p:spPr>
        <p:txBody>
          <a:bodyPr/>
          <a:lstStyle/>
          <a:p>
            <a:pPr algn="ctr"/>
            <a:r>
              <a:rPr lang="es-CR" dirty="0" smtClean="0"/>
              <a:t>Diseño de una vía: descripción de los datos</a:t>
            </a:r>
            <a:endParaRPr lang="es-ES" dirty="0"/>
          </a:p>
        </p:txBody>
      </p:sp>
      <p:pic>
        <p:nvPicPr>
          <p:cNvPr id="17410" name="Picture 2" descr="http://1.bp.blogspot.com/-4iA13okwkp4/USnqsB8yW6I/AAAAAAAAA1Q/Kkp7jgIe7m0/s1600/080301_1_Factores_productiv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75" y="1268412"/>
            <a:ext cx="2857500" cy="225742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aiia.es/wp-content/uploads/2014/07/lean-manufacturing-mejora-continua.jpg"/>
          <p:cNvPicPr>
            <a:picLocks noChangeAspect="1" noChangeArrowheads="1"/>
          </p:cNvPicPr>
          <p:nvPr/>
        </p:nvPicPr>
        <p:blipFill rotWithShape="1">
          <a:blip r:embed="rId4">
            <a:extLst>
              <a:ext uri="{28A0092B-C50C-407E-A947-70E740481C1C}">
                <a14:useLocalDpi xmlns:a14="http://schemas.microsoft.com/office/drawing/2010/main" val="0"/>
              </a:ext>
            </a:extLst>
          </a:blip>
          <a:srcRect l="8381" t="10491" r="6398" b="10903"/>
          <a:stretch/>
        </p:blipFill>
        <p:spPr bwMode="auto">
          <a:xfrm>
            <a:off x="8816975" y="3962400"/>
            <a:ext cx="2654300" cy="2470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914255"/>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0"/>
            <a:ext cx="10515600" cy="1174917"/>
          </a:xfrm>
        </p:spPr>
        <p:txBody>
          <a:bodyPr/>
          <a:lstStyle/>
          <a:p>
            <a:pPr algn="ctr"/>
            <a:r>
              <a:rPr lang="es-CR" dirty="0" smtClean="0"/>
              <a:t>Diseño de una vía: descripción de los datos</a:t>
            </a:r>
            <a:endParaRPr lang="es-ES" dirty="0"/>
          </a:p>
        </p:txBody>
      </p:sp>
      <p:pic>
        <p:nvPicPr>
          <p:cNvPr id="5" name="Imagen 4"/>
          <p:cNvPicPr>
            <a:picLocks noChangeAspect="1"/>
          </p:cNvPicPr>
          <p:nvPr/>
        </p:nvPicPr>
        <p:blipFill>
          <a:blip r:embed="rId2"/>
          <a:stretch>
            <a:fillRect/>
          </a:stretch>
        </p:blipFill>
        <p:spPr>
          <a:xfrm>
            <a:off x="128832" y="1052087"/>
            <a:ext cx="5967168" cy="5294122"/>
          </a:xfrm>
          <a:prstGeom prst="rect">
            <a:avLst/>
          </a:prstGeom>
        </p:spPr>
      </p:pic>
      <mc:AlternateContent xmlns:mc="http://schemas.openxmlformats.org/markup-compatibility/2006" xmlns:a14="http://schemas.microsoft.com/office/drawing/2010/main">
        <mc:Choice Requires="a14">
          <p:sp>
            <p:nvSpPr>
              <p:cNvPr id="6" name="Rectángulo 5"/>
              <p:cNvSpPr/>
              <p:nvPr/>
            </p:nvSpPr>
            <p:spPr>
              <a:xfrm>
                <a:off x="6096000" y="1741851"/>
                <a:ext cx="6096000" cy="36138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s-ES" sz="1600" b="1" i="1">
                              <a:latin typeface="Cambria Math" panose="02040503050406030204" pitchFamily="18" charset="0"/>
                            </a:rPr>
                          </m:ctrlPr>
                        </m:sSubPr>
                        <m:e>
                          <m:r>
                            <a:rPr lang="es-ES" sz="1600" b="1" i="1">
                              <a:latin typeface="Cambria Math" panose="02040503050406030204" pitchFamily="18" charset="0"/>
                            </a:rPr>
                            <m:t>𝒙</m:t>
                          </m:r>
                        </m:e>
                        <m:sub>
                          <m:r>
                            <a:rPr lang="es-ES" sz="1600" b="1" i="0">
                              <a:latin typeface="Cambria Math" panose="02040503050406030204" pitchFamily="18" charset="0"/>
                            </a:rPr>
                            <m:t>𝐢𝐣</m:t>
                          </m:r>
                        </m:sub>
                      </m:sSub>
                      <m:r>
                        <a:rPr lang="es-ES" sz="1600" b="1" i="0">
                          <a:latin typeface="Cambria Math" panose="02040503050406030204" pitchFamily="18" charset="0"/>
                        </a:rPr>
                        <m:t>=</m:t>
                      </m:r>
                      <m:r>
                        <a:rPr lang="es-ES" sz="1600" b="1" i="1">
                          <a:latin typeface="Cambria Math" panose="02040503050406030204" pitchFamily="18" charset="0"/>
                        </a:rPr>
                        <m:t>𝒍𝒂</m:t>
                      </m:r>
                      <m:r>
                        <a:rPr lang="es-ES" sz="1600" b="1" i="0">
                          <a:latin typeface="Cambria Math" panose="02040503050406030204" pitchFamily="18" charset="0"/>
                        </a:rPr>
                        <m:t> </m:t>
                      </m:r>
                      <m:r>
                        <a:rPr lang="es-ES" sz="1600" b="1" i="1">
                          <a:latin typeface="Cambria Math" panose="02040503050406030204" pitchFamily="18" charset="0"/>
                        </a:rPr>
                        <m:t>𝒊</m:t>
                      </m:r>
                      <m:r>
                        <a:rPr lang="es-ES" sz="1600" b="1" i="0">
                          <a:latin typeface="Cambria Math" panose="02040503050406030204" pitchFamily="18" charset="0"/>
                        </a:rPr>
                        <m:t>−é</m:t>
                      </m:r>
                      <m:r>
                        <a:rPr lang="es-ES" sz="1600" b="1" i="1">
                          <a:latin typeface="Cambria Math" panose="02040503050406030204" pitchFamily="18" charset="0"/>
                        </a:rPr>
                        <m:t>𝒔𝒊𝒎𝒂</m:t>
                      </m:r>
                      <m:r>
                        <a:rPr lang="es-ES" sz="1600" b="1" i="0">
                          <a:latin typeface="Cambria Math" panose="02040503050406030204" pitchFamily="18" charset="0"/>
                        </a:rPr>
                        <m:t> </m:t>
                      </m:r>
                      <m:r>
                        <a:rPr lang="es-ES" sz="1600" b="1" i="1">
                          <a:latin typeface="Cambria Math" panose="02040503050406030204" pitchFamily="18" charset="0"/>
                        </a:rPr>
                        <m:t>𝒐𝒃𝒔𝒆𝒓𝒗𝒂𝒄𝒊</m:t>
                      </m:r>
                      <m:r>
                        <a:rPr lang="es-ES" sz="1600" b="1" i="0">
                          <a:latin typeface="Cambria Math" panose="02040503050406030204" pitchFamily="18" charset="0"/>
                        </a:rPr>
                        <m:t>ó</m:t>
                      </m:r>
                      <m:r>
                        <a:rPr lang="es-ES" sz="1600" b="1" i="1">
                          <a:latin typeface="Cambria Math" panose="02040503050406030204" pitchFamily="18" charset="0"/>
                        </a:rPr>
                        <m:t>𝒏</m:t>
                      </m:r>
                      <m:r>
                        <a:rPr lang="es-ES" sz="1600" b="1" i="0">
                          <a:latin typeface="Cambria Math" panose="02040503050406030204" pitchFamily="18" charset="0"/>
                        </a:rPr>
                        <m:t> </m:t>
                      </m:r>
                      <m:r>
                        <a:rPr lang="es-ES" sz="1600" b="1" i="1">
                          <a:latin typeface="Cambria Math" panose="02040503050406030204" pitchFamily="18" charset="0"/>
                        </a:rPr>
                        <m:t>𝒂</m:t>
                      </m:r>
                      <m:r>
                        <a:rPr lang="es-ES" sz="1600" b="1" i="0">
                          <a:latin typeface="Cambria Math" panose="02040503050406030204" pitchFamily="18" charset="0"/>
                        </a:rPr>
                        <m:t> </m:t>
                      </m:r>
                      <m:r>
                        <a:rPr lang="es-ES" sz="1600" b="1" i="1">
                          <a:latin typeface="Cambria Math" panose="02040503050406030204" pitchFamily="18" charset="0"/>
                        </a:rPr>
                        <m:t>𝒑𝒂𝒓𝒕𝒊𝒓</m:t>
                      </m:r>
                      <m:r>
                        <a:rPr lang="es-ES" sz="1600" b="1" i="0">
                          <a:latin typeface="Cambria Math" panose="02040503050406030204" pitchFamily="18" charset="0"/>
                        </a:rPr>
                        <m:t> </m:t>
                      </m:r>
                      <m:r>
                        <a:rPr lang="es-ES" sz="1600" b="1" i="1">
                          <a:latin typeface="Cambria Math" panose="02040503050406030204" pitchFamily="18" charset="0"/>
                        </a:rPr>
                        <m:t>𝒅𝒆𝒍</m:t>
                      </m:r>
                      <m:r>
                        <a:rPr lang="es-ES" sz="1600" b="1" i="0">
                          <a:latin typeface="Cambria Math" panose="02040503050406030204" pitchFamily="18" charset="0"/>
                        </a:rPr>
                        <m:t> </m:t>
                      </m:r>
                      <m:r>
                        <a:rPr lang="es-ES" sz="1600" b="1" i="1">
                          <a:latin typeface="Cambria Math" panose="02040503050406030204" pitchFamily="18" charset="0"/>
                        </a:rPr>
                        <m:t>𝒋</m:t>
                      </m:r>
                      <m:r>
                        <a:rPr lang="es-ES" sz="1600" b="1" i="0">
                          <a:latin typeface="Cambria Math" panose="02040503050406030204" pitchFamily="18" charset="0"/>
                        </a:rPr>
                        <m:t>−é</m:t>
                      </m:r>
                      <m:r>
                        <a:rPr lang="es-ES" sz="1600" b="1" i="1">
                          <a:latin typeface="Cambria Math" panose="02040503050406030204" pitchFamily="18" charset="0"/>
                        </a:rPr>
                        <m:t>𝒔𝒊𝒎𝒐</m:t>
                      </m:r>
                      <m:r>
                        <a:rPr lang="es-ES" sz="1600" b="1" i="0">
                          <a:latin typeface="Cambria Math" panose="02040503050406030204" pitchFamily="18" charset="0"/>
                        </a:rPr>
                        <m:t> </m:t>
                      </m:r>
                      <m:r>
                        <a:rPr lang="es-ES" sz="1600" b="1" i="1">
                          <a:latin typeface="Cambria Math" panose="02040503050406030204" pitchFamily="18" charset="0"/>
                        </a:rPr>
                        <m:t>𝒇𝒂𝒄𝒕𝒐𝒓</m:t>
                      </m:r>
                    </m:oMath>
                  </m:oMathPara>
                </a14:m>
                <a:endParaRPr lang="es-ES" sz="1600" b="1" dirty="0"/>
              </a:p>
            </p:txBody>
          </p:sp>
        </mc:Choice>
        <mc:Fallback xmlns="">
          <p:sp>
            <p:nvSpPr>
              <p:cNvPr id="6" name="Rectángulo 5"/>
              <p:cNvSpPr>
                <a:spLocks noRot="1" noChangeAspect="1" noMove="1" noResize="1" noEditPoints="1" noAdjustHandles="1" noChangeArrowheads="1" noChangeShapeType="1" noTextEdit="1"/>
              </p:cNvSpPr>
              <p:nvPr/>
            </p:nvSpPr>
            <p:spPr>
              <a:xfrm>
                <a:off x="6096000" y="1741851"/>
                <a:ext cx="6096000" cy="361381"/>
              </a:xfrm>
              <a:prstGeom prst="rect">
                <a:avLst/>
              </a:prstGeom>
              <a:blipFill rotWithShape="0">
                <a:blip r:embed="rId3"/>
                <a:stretch>
                  <a:fillRect b="-508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6096000" y="2296689"/>
                <a:ext cx="4297395"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0">
                              <a:latin typeface="Cambria Math" panose="02040503050406030204" pitchFamily="18" charset="0"/>
                            </a:rPr>
                            <m:t>.</m:t>
                          </m:r>
                          <m:r>
                            <a:rPr lang="es-ES" i="1">
                              <a:latin typeface="Cambria Math" panose="02040503050406030204" pitchFamily="18" charset="0"/>
                            </a:rPr>
                            <m:t>𝑗</m:t>
                          </m:r>
                        </m:sub>
                      </m:sSub>
                      <m:r>
                        <a:rPr lang="es-ES" i="0">
                          <a:latin typeface="Cambria Math" panose="02040503050406030204" pitchFamily="18" charset="0"/>
                        </a:rPr>
                        <m:t>= </m:t>
                      </m:r>
                      <m:nary>
                        <m:naryPr>
                          <m:chr m:val="∑"/>
                          <m:subHide m:val="on"/>
                          <m:supHide m:val="on"/>
                          <m:ctrlPr>
                            <a:rPr lang="es-ES" i="1">
                              <a:latin typeface="Cambria Math" panose="02040503050406030204" pitchFamily="18" charset="0"/>
                            </a:rPr>
                          </m:ctrlPr>
                        </m:naryPr>
                        <m:sub/>
                        <m:sup/>
                        <m:e>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𝑖</m:t>
                              </m:r>
                              <m:r>
                                <a:rPr lang="es-ES" i="0">
                                  <a:latin typeface="Cambria Math" panose="02040503050406030204" pitchFamily="18" charset="0"/>
                                </a:rPr>
                                <m:t>.</m:t>
                              </m:r>
                            </m:sub>
                          </m:sSub>
                        </m:e>
                      </m:nary>
                      <m:r>
                        <a:rPr lang="es-ES" i="0">
                          <a:latin typeface="Cambria Math" panose="02040503050406030204" pitchFamily="18" charset="0"/>
                        </a:rPr>
                        <m:t>=</m:t>
                      </m:r>
                      <m:r>
                        <a:rPr lang="es-ES" i="1">
                          <a:latin typeface="Cambria Math" panose="02040503050406030204" pitchFamily="18" charset="0"/>
                        </a:rPr>
                        <m:t>𝑡𝑜𝑡𝑎𝑙</m:t>
                      </m:r>
                      <m:r>
                        <a:rPr lang="es-ES" i="0">
                          <a:latin typeface="Cambria Math" panose="02040503050406030204" pitchFamily="18" charset="0"/>
                        </a:rPr>
                        <m:t> </m:t>
                      </m:r>
                      <m:r>
                        <a:rPr lang="es-ES" i="1">
                          <a:latin typeface="Cambria Math" panose="02040503050406030204" pitchFamily="18" charset="0"/>
                        </a:rPr>
                        <m:t>𝑑𝑒</m:t>
                      </m:r>
                      <m:r>
                        <a:rPr lang="es-ES" i="0">
                          <a:latin typeface="Cambria Math" panose="02040503050406030204" pitchFamily="18" charset="0"/>
                        </a:rPr>
                        <m:t> </m:t>
                      </m:r>
                      <m:r>
                        <a:rPr lang="es-ES" i="1">
                          <a:latin typeface="Cambria Math" panose="02040503050406030204" pitchFamily="18" charset="0"/>
                        </a:rPr>
                        <m:t>𝑗</m:t>
                      </m:r>
                      <m:r>
                        <a:rPr lang="es-ES" i="0">
                          <a:latin typeface="Cambria Math" panose="02040503050406030204" pitchFamily="18" charset="0"/>
                        </a:rPr>
                        <m:t>−é</m:t>
                      </m:r>
                      <m:r>
                        <a:rPr lang="es-ES" i="1">
                          <a:latin typeface="Cambria Math" panose="02040503050406030204" pitchFamily="18" charset="0"/>
                        </a:rPr>
                        <m:t>𝑠𝑖𝑚𝑜</m:t>
                      </m:r>
                      <m:r>
                        <a:rPr lang="es-ES" i="0">
                          <a:latin typeface="Cambria Math" panose="02040503050406030204" pitchFamily="18" charset="0"/>
                        </a:rPr>
                        <m:t> </m:t>
                      </m:r>
                      <m:r>
                        <a:rPr lang="es-ES" i="1">
                          <a:latin typeface="Cambria Math" panose="02040503050406030204" pitchFamily="18" charset="0"/>
                        </a:rPr>
                        <m:t>𝑓𝑎𝑐𝑡𝑜𝑟</m:t>
                      </m:r>
                    </m:oMath>
                  </m:oMathPara>
                </a14:m>
                <a:endParaRPr lang="es-ES" dirty="0"/>
              </a:p>
            </p:txBody>
          </p:sp>
        </mc:Choice>
        <mc:Fallback xmlns="">
          <p:sp>
            <p:nvSpPr>
              <p:cNvPr id="7" name="Rectángulo 6"/>
              <p:cNvSpPr>
                <a:spLocks noRot="1" noChangeAspect="1" noMove="1" noResize="1" noEditPoints="1" noAdjustHandles="1" noChangeArrowheads="1" noChangeShapeType="1" noTextEdit="1"/>
              </p:cNvSpPr>
              <p:nvPr/>
            </p:nvSpPr>
            <p:spPr>
              <a:xfrm>
                <a:off x="6096000" y="2296689"/>
                <a:ext cx="4297395" cy="763094"/>
              </a:xfrm>
              <a:prstGeom prst="rect">
                <a:avLst/>
              </a:prstGeom>
              <a:blipFill rotWithShape="0">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6095999" y="2898400"/>
                <a:ext cx="4297395"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𝑇</m:t>
                          </m:r>
                        </m:e>
                        <m:sub>
                          <m:r>
                            <a:rPr lang="es-ES" i="0">
                              <a:latin typeface="Cambria Math" panose="02040503050406030204" pitchFamily="18" charset="0"/>
                            </a:rPr>
                            <m:t>.</m:t>
                          </m:r>
                          <m:r>
                            <a:rPr lang="es-ES" i="1">
                              <a:latin typeface="Cambria Math" panose="02040503050406030204" pitchFamily="18" charset="0"/>
                            </a:rPr>
                            <m:t>𝑗</m:t>
                          </m:r>
                        </m:sub>
                      </m:sSub>
                      <m:r>
                        <a:rPr lang="es-ES" i="0">
                          <a:latin typeface="Cambria Math" panose="02040503050406030204" pitchFamily="18" charset="0"/>
                        </a:rPr>
                        <m:t>= </m:t>
                      </m:r>
                      <m:nary>
                        <m:naryPr>
                          <m:chr m:val="∑"/>
                          <m:subHide m:val="on"/>
                          <m:supHide m:val="on"/>
                          <m:ctrlPr>
                            <a:rPr lang="es-ES" i="1">
                              <a:latin typeface="Cambria Math" panose="02040503050406030204" pitchFamily="18" charset="0"/>
                            </a:rPr>
                          </m:ctrlPr>
                        </m:naryPr>
                        <m:sub/>
                        <m:sup/>
                        <m:e>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𝑖</m:t>
                              </m:r>
                              <m:r>
                                <a:rPr lang="es-ES" i="0">
                                  <a:latin typeface="Cambria Math" panose="02040503050406030204" pitchFamily="18" charset="0"/>
                                </a:rPr>
                                <m:t>.</m:t>
                              </m:r>
                            </m:sub>
                          </m:sSub>
                        </m:e>
                      </m:nary>
                      <m:r>
                        <a:rPr lang="es-ES" i="0">
                          <a:latin typeface="Cambria Math" panose="02040503050406030204" pitchFamily="18" charset="0"/>
                        </a:rPr>
                        <m:t>=</m:t>
                      </m:r>
                      <m:r>
                        <a:rPr lang="es-ES" i="1">
                          <a:latin typeface="Cambria Math" panose="02040503050406030204" pitchFamily="18" charset="0"/>
                        </a:rPr>
                        <m:t>𝑡𝑜𝑡𝑎𝑙</m:t>
                      </m:r>
                      <m:r>
                        <a:rPr lang="es-ES" i="0">
                          <a:latin typeface="Cambria Math" panose="02040503050406030204" pitchFamily="18" charset="0"/>
                        </a:rPr>
                        <m:t> </m:t>
                      </m:r>
                      <m:r>
                        <a:rPr lang="es-ES" i="1">
                          <a:latin typeface="Cambria Math" panose="02040503050406030204" pitchFamily="18" charset="0"/>
                        </a:rPr>
                        <m:t>𝑑𝑒</m:t>
                      </m:r>
                      <m:r>
                        <a:rPr lang="es-ES" i="0">
                          <a:latin typeface="Cambria Math" panose="02040503050406030204" pitchFamily="18" charset="0"/>
                        </a:rPr>
                        <m:t> </m:t>
                      </m:r>
                      <m:r>
                        <a:rPr lang="es-ES" i="1">
                          <a:latin typeface="Cambria Math" panose="02040503050406030204" pitchFamily="18" charset="0"/>
                        </a:rPr>
                        <m:t>𝑗</m:t>
                      </m:r>
                      <m:r>
                        <a:rPr lang="es-ES" i="0">
                          <a:latin typeface="Cambria Math" panose="02040503050406030204" pitchFamily="18" charset="0"/>
                        </a:rPr>
                        <m:t>−é</m:t>
                      </m:r>
                      <m:r>
                        <a:rPr lang="es-ES" i="1">
                          <a:latin typeface="Cambria Math" panose="02040503050406030204" pitchFamily="18" charset="0"/>
                        </a:rPr>
                        <m:t>𝑠𝑖𝑚𝑜</m:t>
                      </m:r>
                      <m:r>
                        <a:rPr lang="es-ES" i="0">
                          <a:latin typeface="Cambria Math" panose="02040503050406030204" pitchFamily="18" charset="0"/>
                        </a:rPr>
                        <m:t> </m:t>
                      </m:r>
                      <m:r>
                        <a:rPr lang="es-ES" i="1">
                          <a:latin typeface="Cambria Math" panose="02040503050406030204" pitchFamily="18" charset="0"/>
                        </a:rPr>
                        <m:t>𝑓𝑎𝑐𝑡𝑜𝑟</m:t>
                      </m:r>
                    </m:oMath>
                  </m:oMathPara>
                </a14:m>
                <a:endParaRPr lang="es-ES" dirty="0"/>
              </a:p>
            </p:txBody>
          </p:sp>
        </mc:Choice>
        <mc:Fallback xmlns="">
          <p:sp>
            <p:nvSpPr>
              <p:cNvPr id="8" name="Rectángulo 7"/>
              <p:cNvSpPr>
                <a:spLocks noRot="1" noChangeAspect="1" noMove="1" noResize="1" noEditPoints="1" noAdjustHandles="1" noChangeArrowheads="1" noChangeShapeType="1" noTextEdit="1"/>
              </p:cNvSpPr>
              <p:nvPr/>
            </p:nvSpPr>
            <p:spPr>
              <a:xfrm>
                <a:off x="6095999" y="2898400"/>
                <a:ext cx="4297395" cy="763094"/>
              </a:xfrm>
              <a:prstGeom prst="rect">
                <a:avLst/>
              </a:prstGeom>
              <a:blipFill rotWithShape="0">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6166404" y="3678133"/>
                <a:ext cx="4226990" cy="6969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m:rPr>
                                  <m:sty m:val="p"/>
                                </m:rPr>
                                <a:rPr lang="es-ES">
                                  <a:latin typeface="Cambria Math" panose="02040503050406030204" pitchFamily="18" charset="0"/>
                                </a:rPr>
                                <m:t>x</m:t>
                              </m:r>
                            </m:e>
                          </m:acc>
                        </m:e>
                        <m:sub>
                          <m:r>
                            <a:rPr lang="es-ES" i="0">
                              <a:latin typeface="Cambria Math" panose="02040503050406030204" pitchFamily="18" charset="0"/>
                            </a:rPr>
                            <m:t>.</m:t>
                          </m:r>
                          <m:r>
                            <m:rPr>
                              <m:sty m:val="p"/>
                            </m:rPr>
                            <a:rPr lang="es-ES" i="0">
                              <a:latin typeface="Cambria Math" panose="02040503050406030204" pitchFamily="18" charset="0"/>
                            </a:rPr>
                            <m:t>j</m:t>
                          </m:r>
                        </m:sub>
                      </m:sSub>
                      <m:r>
                        <a:rPr lang="es-ES" i="0">
                          <a:latin typeface="Cambria Math" panose="02040503050406030204" pitchFamily="18" charset="0"/>
                        </a:rPr>
                        <m:t>=</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0">
                                  <a:latin typeface="Cambria Math" panose="02040503050406030204" pitchFamily="18" charset="0"/>
                                </a:rPr>
                                <m:t>.</m:t>
                              </m:r>
                              <m:r>
                                <a:rPr lang="es-ES" i="1">
                                  <a:latin typeface="Cambria Math" panose="02040503050406030204" pitchFamily="18" charset="0"/>
                                </a:rPr>
                                <m:t>𝑗</m:t>
                              </m:r>
                            </m:sub>
                          </m:sSub>
                        </m:num>
                        <m:den>
                          <m:sSub>
                            <m:sSubPr>
                              <m:ctrlPr>
                                <a:rPr lang="es-ES" i="1">
                                  <a:latin typeface="Cambria Math" panose="02040503050406030204" pitchFamily="18" charset="0"/>
                                </a:rPr>
                              </m:ctrlPr>
                            </m:sSubPr>
                            <m:e>
                              <m:r>
                                <a:rPr lang="es-ES" i="1">
                                  <a:latin typeface="Cambria Math" panose="02040503050406030204" pitchFamily="18" charset="0"/>
                                </a:rPr>
                                <m:t>𝑛</m:t>
                              </m:r>
                            </m:e>
                            <m:sub>
                              <m:r>
                                <a:rPr lang="es-ES" i="1">
                                  <a:latin typeface="Cambria Math" panose="02040503050406030204" pitchFamily="18" charset="0"/>
                                </a:rPr>
                                <m:t>𝑗</m:t>
                              </m:r>
                            </m:sub>
                          </m:sSub>
                        </m:den>
                      </m:f>
                      <m:r>
                        <a:rPr lang="es-ES" i="0">
                          <a:latin typeface="Cambria Math" panose="02040503050406030204" pitchFamily="18" charset="0"/>
                        </a:rPr>
                        <m:t>=</m:t>
                      </m:r>
                      <m:r>
                        <a:rPr lang="es-ES" i="1">
                          <a:latin typeface="Cambria Math" panose="02040503050406030204" pitchFamily="18" charset="0"/>
                        </a:rPr>
                        <m:t>𝑚𝑒𝑑𝑖𝑑𝑎</m:t>
                      </m:r>
                      <m:r>
                        <a:rPr lang="es-ES" i="0">
                          <a:latin typeface="Cambria Math" panose="02040503050406030204" pitchFamily="18" charset="0"/>
                        </a:rPr>
                        <m:t> </m:t>
                      </m:r>
                      <m:r>
                        <a:rPr lang="es-ES" i="1">
                          <a:latin typeface="Cambria Math" panose="02040503050406030204" pitchFamily="18" charset="0"/>
                        </a:rPr>
                        <m:t>𝑑𝑒𝑙</m:t>
                      </m:r>
                      <m:r>
                        <a:rPr lang="es-ES" i="0">
                          <a:latin typeface="Cambria Math" panose="02040503050406030204" pitchFamily="18" charset="0"/>
                        </a:rPr>
                        <m:t> </m:t>
                      </m:r>
                      <m:r>
                        <a:rPr lang="es-ES" i="1">
                          <a:latin typeface="Cambria Math" panose="02040503050406030204" pitchFamily="18" charset="0"/>
                        </a:rPr>
                        <m:t>𝑗</m:t>
                      </m:r>
                      <m:r>
                        <a:rPr lang="es-ES" i="0">
                          <a:latin typeface="Cambria Math" panose="02040503050406030204" pitchFamily="18" charset="0"/>
                        </a:rPr>
                        <m:t>−é</m:t>
                      </m:r>
                      <m:r>
                        <a:rPr lang="es-ES" i="1">
                          <a:latin typeface="Cambria Math" panose="02040503050406030204" pitchFamily="18" charset="0"/>
                        </a:rPr>
                        <m:t>𝑠𝑖𝑚𝑜</m:t>
                      </m:r>
                      <m:r>
                        <a:rPr lang="es-ES" i="0">
                          <a:latin typeface="Cambria Math" panose="02040503050406030204" pitchFamily="18" charset="0"/>
                        </a:rPr>
                        <m:t> </m:t>
                      </m:r>
                      <m:r>
                        <a:rPr lang="es-ES" i="1">
                          <a:latin typeface="Cambria Math" panose="02040503050406030204" pitchFamily="18" charset="0"/>
                        </a:rPr>
                        <m:t>𝑓𝑎𝑐𝑡𝑜𝑟</m:t>
                      </m:r>
                    </m:oMath>
                  </m:oMathPara>
                </a14:m>
                <a:endParaRPr lang="es-ES" dirty="0"/>
              </a:p>
            </p:txBody>
          </p:sp>
        </mc:Choice>
        <mc:Fallback xmlns="">
          <p:sp>
            <p:nvSpPr>
              <p:cNvPr id="9" name="Rectángulo 8"/>
              <p:cNvSpPr>
                <a:spLocks noRot="1" noChangeAspect="1" noMove="1" noResize="1" noEditPoints="1" noAdjustHandles="1" noChangeArrowheads="1" noChangeShapeType="1" noTextEdit="1"/>
              </p:cNvSpPr>
              <p:nvPr/>
            </p:nvSpPr>
            <p:spPr>
              <a:xfrm>
                <a:off x="6166404" y="3678133"/>
                <a:ext cx="4226990" cy="696986"/>
              </a:xfrm>
              <a:prstGeom prst="rect">
                <a:avLst/>
              </a:prstGeom>
              <a:blipFill rotWithShape="0">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Rectángulo 9"/>
              <p:cNvSpPr/>
              <p:nvPr/>
            </p:nvSpPr>
            <p:spPr>
              <a:xfrm>
                <a:off x="6166404" y="4528240"/>
                <a:ext cx="5614679"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𝑇</m:t>
                          </m:r>
                        </m:e>
                        <m:sub>
                          <m:r>
                            <a:rPr lang="es-ES" i="0">
                              <a:latin typeface="Cambria Math" panose="02040503050406030204" pitchFamily="18" charset="0"/>
                            </a:rPr>
                            <m:t>..</m:t>
                          </m:r>
                        </m:sub>
                      </m:sSub>
                      <m:r>
                        <a:rPr lang="es-ES" i="0">
                          <a:latin typeface="Cambria Math" panose="02040503050406030204" pitchFamily="18" charset="0"/>
                        </a:rPr>
                        <m:t>= </m:t>
                      </m:r>
                      <m:nary>
                        <m:naryPr>
                          <m:chr m:val="∑"/>
                          <m:subHide m:val="on"/>
                          <m:supHide m:val="on"/>
                          <m:ctrlPr>
                            <a:rPr lang="es-ES" i="1">
                              <a:latin typeface="Cambria Math" panose="02040503050406030204" pitchFamily="18" charset="0"/>
                            </a:rPr>
                          </m:ctrlPr>
                        </m:naryPr>
                        <m:sub/>
                        <m:sup/>
                        <m:e>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0">
                                  <a:latin typeface="Cambria Math" panose="02040503050406030204" pitchFamily="18" charset="0"/>
                                </a:rPr>
                                <m:t>.</m:t>
                              </m:r>
                              <m:r>
                                <a:rPr lang="es-ES" i="1">
                                  <a:latin typeface="Cambria Math" panose="02040503050406030204" pitchFamily="18" charset="0"/>
                                </a:rPr>
                                <m:t>𝑗</m:t>
                              </m:r>
                            </m:sub>
                          </m:sSub>
                        </m:e>
                      </m:nary>
                      <m:r>
                        <a:rPr lang="es-ES" i="0">
                          <a:latin typeface="Cambria Math" panose="02040503050406030204" pitchFamily="18" charset="0"/>
                        </a:rPr>
                        <m:t>=</m:t>
                      </m:r>
                      <m:nary>
                        <m:naryPr>
                          <m:chr m:val="∑"/>
                          <m:subHide m:val="on"/>
                          <m:supHide m:val="on"/>
                          <m:ctrlPr>
                            <a:rPr lang="es-ES" i="1">
                              <a:latin typeface="Cambria Math" panose="02040503050406030204" pitchFamily="18" charset="0"/>
                            </a:rPr>
                          </m:ctrlPr>
                        </m:naryPr>
                        <m:sub/>
                        <m:sup/>
                        <m:e>
                          <m:nary>
                            <m:naryPr>
                              <m:chr m:val="∑"/>
                              <m:subHide m:val="on"/>
                              <m:supHide m:val="on"/>
                              <m:ctrlPr>
                                <a:rPr lang="es-ES" i="1">
                                  <a:latin typeface="Cambria Math" panose="02040503050406030204" pitchFamily="18" charset="0"/>
                                </a:rPr>
                              </m:ctrlPr>
                            </m:naryPr>
                            <m:sub/>
                            <m:sup/>
                            <m:e>
                              <m:sSub>
                                <m:sSubPr>
                                  <m:ctrlPr>
                                    <a:rPr lang="es-ES" i="1">
                                      <a:latin typeface="Cambria Math" panose="02040503050406030204" pitchFamily="18" charset="0"/>
                                    </a:rPr>
                                  </m:ctrlPr>
                                </m:sSubPr>
                                <m:e>
                                  <m:r>
                                    <m:rPr>
                                      <m:sty m:val="p"/>
                                    </m:rPr>
                                    <a:rPr lang="es-ES" i="0">
                                      <a:latin typeface="Cambria Math" panose="02040503050406030204" pitchFamily="18" charset="0"/>
                                    </a:rPr>
                                    <m:t>x</m:t>
                                  </m:r>
                                </m:e>
                                <m:sub>
                                  <m:r>
                                    <m:rPr>
                                      <m:sty m:val="p"/>
                                    </m:rPr>
                                    <a:rPr lang="es-ES" i="0">
                                      <a:latin typeface="Cambria Math" panose="02040503050406030204" pitchFamily="18" charset="0"/>
                                    </a:rPr>
                                    <m:t>ij</m:t>
                                  </m:r>
                                </m:sub>
                              </m:sSub>
                            </m:e>
                          </m:nary>
                        </m:e>
                      </m:nary>
                      <m:r>
                        <a:rPr lang="es-ES" i="0">
                          <a:latin typeface="Cambria Math" panose="02040503050406030204" pitchFamily="18" charset="0"/>
                        </a:rPr>
                        <m:t>=</m:t>
                      </m:r>
                      <m:r>
                        <a:rPr lang="es-ES" i="1">
                          <a:latin typeface="Cambria Math" panose="02040503050406030204" pitchFamily="18" charset="0"/>
                        </a:rPr>
                        <m:t>𝑡𝑜𝑡𝑎𝑙</m:t>
                      </m:r>
                      <m:r>
                        <a:rPr lang="es-ES" i="0">
                          <a:latin typeface="Cambria Math" panose="02040503050406030204" pitchFamily="18" charset="0"/>
                        </a:rPr>
                        <m:t> </m:t>
                      </m:r>
                      <m:r>
                        <a:rPr lang="es-ES" i="1">
                          <a:latin typeface="Cambria Math" panose="02040503050406030204" pitchFamily="18" charset="0"/>
                        </a:rPr>
                        <m:t>𝑑𝑒</m:t>
                      </m:r>
                      <m:r>
                        <a:rPr lang="es-ES" i="0">
                          <a:latin typeface="Cambria Math" panose="02040503050406030204" pitchFamily="18" charset="0"/>
                        </a:rPr>
                        <m:t> </m:t>
                      </m:r>
                      <m:r>
                        <a:rPr lang="es-ES" i="1">
                          <a:latin typeface="Cambria Math" panose="02040503050406030204" pitchFamily="18" charset="0"/>
                        </a:rPr>
                        <m:t>𝑙𝑎𝑠</m:t>
                      </m:r>
                      <m:r>
                        <a:rPr lang="es-ES" i="0">
                          <a:latin typeface="Cambria Math" panose="02040503050406030204" pitchFamily="18" charset="0"/>
                        </a:rPr>
                        <m:t> </m:t>
                      </m:r>
                      <m:r>
                        <a:rPr lang="es-ES" i="1">
                          <a:latin typeface="Cambria Math" panose="02040503050406030204" pitchFamily="18" charset="0"/>
                        </a:rPr>
                        <m:t>𝑜𝑏𝑠𝑒𝑟𝑣𝑎𝑐𝑖𝑜𝑛𝑒𝑠</m:t>
                      </m:r>
                    </m:oMath>
                  </m:oMathPara>
                </a14:m>
                <a:endParaRPr lang="es-ES" dirty="0"/>
              </a:p>
            </p:txBody>
          </p:sp>
        </mc:Choice>
        <mc:Fallback xmlns="">
          <p:sp>
            <p:nvSpPr>
              <p:cNvPr id="10" name="Rectángulo 9"/>
              <p:cNvSpPr>
                <a:spLocks noRot="1" noChangeAspect="1" noMove="1" noResize="1" noEditPoints="1" noAdjustHandles="1" noChangeArrowheads="1" noChangeShapeType="1" noTextEdit="1"/>
              </p:cNvSpPr>
              <p:nvPr/>
            </p:nvSpPr>
            <p:spPr>
              <a:xfrm>
                <a:off x="6166404" y="4528240"/>
                <a:ext cx="5614679" cy="763094"/>
              </a:xfrm>
              <a:prstGeom prst="rect">
                <a:avLst/>
              </a:prstGeom>
              <a:blipFill rotWithShape="0">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Rectángulo 10"/>
              <p:cNvSpPr/>
              <p:nvPr/>
            </p:nvSpPr>
            <p:spPr>
              <a:xfrm>
                <a:off x="6166404" y="5427511"/>
                <a:ext cx="314823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m:rPr>
                                  <m:sty m:val="p"/>
                                </m:rPr>
                                <a:rPr lang="es-ES">
                                  <a:latin typeface="Cambria Math" panose="02040503050406030204" pitchFamily="18" charset="0"/>
                                </a:rPr>
                                <m:t>x</m:t>
                              </m:r>
                            </m:e>
                          </m:acc>
                        </m:e>
                        <m:sub>
                          <m:r>
                            <a:rPr lang="es-ES" i="0">
                              <a:latin typeface="Cambria Math" panose="02040503050406030204" pitchFamily="18" charset="0"/>
                            </a:rPr>
                            <m:t>..</m:t>
                          </m:r>
                        </m:sub>
                      </m:sSub>
                      <m:r>
                        <a:rPr lang="es-ES" i="0">
                          <a:latin typeface="Cambria Math" panose="02040503050406030204" pitchFamily="18" charset="0"/>
                        </a:rPr>
                        <m:t>= </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0">
                                  <a:latin typeface="Cambria Math" panose="02040503050406030204" pitchFamily="18" charset="0"/>
                                </a:rPr>
                                <m:t>..</m:t>
                              </m:r>
                            </m:sub>
                          </m:sSub>
                        </m:num>
                        <m:den>
                          <m:r>
                            <a:rPr lang="es-ES" i="1">
                              <a:latin typeface="Cambria Math" panose="02040503050406030204" pitchFamily="18" charset="0"/>
                            </a:rPr>
                            <m:t>𝑁</m:t>
                          </m:r>
                        </m:den>
                      </m:f>
                      <m:r>
                        <a:rPr lang="es-ES" i="0">
                          <a:latin typeface="Cambria Math" panose="02040503050406030204" pitchFamily="18" charset="0"/>
                        </a:rPr>
                        <m:t>=</m:t>
                      </m:r>
                      <m:r>
                        <a:rPr lang="es-ES" i="1">
                          <a:latin typeface="Cambria Math" panose="02040503050406030204" pitchFamily="18" charset="0"/>
                        </a:rPr>
                        <m:t>𝑝𝑟𝑜𝑚𝑒𝑑𝑖𝑜</m:t>
                      </m:r>
                      <m:r>
                        <a:rPr lang="es-ES" i="0">
                          <a:latin typeface="Cambria Math" panose="02040503050406030204" pitchFamily="18" charset="0"/>
                        </a:rPr>
                        <m:t> </m:t>
                      </m:r>
                      <m:r>
                        <a:rPr lang="es-ES" i="1">
                          <a:latin typeface="Cambria Math" panose="02040503050406030204" pitchFamily="18" charset="0"/>
                        </a:rPr>
                        <m:t>𝑔𝑒𝑛𝑒𝑟𝑎𝑙</m:t>
                      </m:r>
                    </m:oMath>
                  </m:oMathPara>
                </a14:m>
                <a:endParaRPr lang="es-ES" dirty="0"/>
              </a:p>
            </p:txBody>
          </p:sp>
        </mc:Choice>
        <mc:Fallback xmlns="">
          <p:sp>
            <p:nvSpPr>
              <p:cNvPr id="11" name="Rectángulo 10"/>
              <p:cNvSpPr>
                <a:spLocks noRot="1" noChangeAspect="1" noMove="1" noResize="1" noEditPoints="1" noAdjustHandles="1" noChangeArrowheads="1" noChangeShapeType="1" noTextEdit="1"/>
              </p:cNvSpPr>
              <p:nvPr/>
            </p:nvSpPr>
            <p:spPr>
              <a:xfrm>
                <a:off x="6166404" y="5427511"/>
                <a:ext cx="3148233" cy="609077"/>
              </a:xfrm>
              <a:prstGeom prst="rect">
                <a:avLst/>
              </a:prstGeom>
              <a:blipFill rotWithShape="0">
                <a:blip r:embed="rId8"/>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232822383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78642" y="1284099"/>
            <a:ext cx="7145740" cy="5162029"/>
          </a:xfrm>
        </p:spPr>
        <p:txBody>
          <a:bodyPr>
            <a:normAutofit/>
          </a:bodyPr>
          <a:lstStyle/>
          <a:p>
            <a:pPr algn="just"/>
            <a:r>
              <a:rPr lang="es-CR" sz="2400" dirty="0" smtClean="0">
                <a:latin typeface="Times New Roman" panose="02020603050405020304" pitchFamily="18" charset="0"/>
                <a:cs typeface="Times New Roman" panose="02020603050405020304" pitchFamily="18" charset="0"/>
              </a:rPr>
              <a:t>Las suposiciones o supuestos se establecen a través de ciertas características del modelo.  Estas son:</a:t>
            </a:r>
          </a:p>
          <a:p>
            <a:pPr algn="just"/>
            <a:endParaRPr lang="es-CR" sz="24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s-CR" sz="2400" dirty="0" smtClean="0">
                <a:latin typeface="Times New Roman" panose="02020603050405020304" pitchFamily="18" charset="0"/>
                <a:cs typeface="Times New Roman" panose="02020603050405020304" pitchFamily="18" charset="0"/>
              </a:rPr>
              <a:t>El modelo</a:t>
            </a:r>
          </a:p>
          <a:p>
            <a:pPr marL="514350" indent="-514350" algn="just">
              <a:buFont typeface="+mj-lt"/>
              <a:buAutoNum type="arabicPeriod"/>
            </a:pPr>
            <a:r>
              <a:rPr lang="es-CR" sz="2400" dirty="0" smtClean="0">
                <a:latin typeface="Times New Roman" panose="02020603050405020304" pitchFamily="18" charset="0"/>
                <a:cs typeface="Times New Roman" panose="02020603050405020304" pitchFamily="18" charset="0"/>
              </a:rPr>
              <a:t>Componentes del modelo</a:t>
            </a:r>
          </a:p>
          <a:p>
            <a:pPr marL="0" indent="0" algn="just">
              <a:buNone/>
            </a:pPr>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Antes de pasar a los supuestos del modelo se debe extender e introducir el modelo, además de la significación de cada uno de sus componentes. </a:t>
            </a:r>
          </a:p>
          <a:p>
            <a:pPr marL="0" indent="0" algn="just">
              <a:buNone/>
            </a:pPr>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Esto se presente a continuación…</a:t>
            </a:r>
          </a:p>
        </p:txBody>
      </p:sp>
      <p:sp>
        <p:nvSpPr>
          <p:cNvPr id="4" name="Título 1"/>
          <p:cNvSpPr>
            <a:spLocks noGrp="1"/>
          </p:cNvSpPr>
          <p:nvPr>
            <p:ph type="title"/>
          </p:nvPr>
        </p:nvSpPr>
        <p:spPr>
          <a:xfrm>
            <a:off x="838200" y="0"/>
            <a:ext cx="10515600" cy="1174917"/>
          </a:xfrm>
        </p:spPr>
        <p:txBody>
          <a:bodyPr/>
          <a:lstStyle/>
          <a:p>
            <a:pPr algn="ctr"/>
            <a:r>
              <a:rPr lang="es-CR" dirty="0" smtClean="0"/>
              <a:t>Diseño de una vía: supuestos</a:t>
            </a:r>
            <a:endParaRPr lang="es-ES" dirty="0"/>
          </a:p>
        </p:txBody>
      </p:sp>
      <p:pic>
        <p:nvPicPr>
          <p:cNvPr id="18434" name="Picture 2" descr="http://www.dam.brown.edu/people/ciocanel/math_mode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3625" y="1547813"/>
            <a:ext cx="2851689" cy="217328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ttp://www.jcancer.org/v03/p0262/jcav03p0262g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7880" y="4265612"/>
            <a:ext cx="2543175" cy="1957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715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428767" y="1334305"/>
                <a:ext cx="7814481" cy="5339450"/>
              </a:xfrm>
            </p:spPr>
            <p:txBody>
              <a:bodyPr>
                <a:normAutofit/>
              </a:bodyPr>
              <a:lstStyle/>
              <a:p>
                <a:r>
                  <a:rPr lang="es-CR" sz="2400" dirty="0" smtClean="0">
                    <a:latin typeface="Times New Roman" panose="02020603050405020304" pitchFamily="18" charset="0"/>
                    <a:cs typeface="Times New Roman" panose="02020603050405020304" pitchFamily="18" charset="0"/>
                  </a:rPr>
                  <a:t>En los casos anteriores las pruebas de hipótesis no habían requerido establecer un modelo lineal, aunque estos si lo poseían….</a:t>
                </a:r>
              </a:p>
              <a:p>
                <a:endParaRPr lang="es-CR" sz="2400" dirty="0">
                  <a:latin typeface="Times New Roman" panose="02020603050405020304" pitchFamily="18" charset="0"/>
                  <a:cs typeface="Times New Roman" panose="02020603050405020304" pitchFamily="18" charset="0"/>
                </a:endParaRPr>
              </a:p>
              <a:p>
                <a:r>
                  <a:rPr lang="es-CR" sz="2400" dirty="0" smtClean="0">
                    <a:latin typeface="Times New Roman" panose="02020603050405020304" pitchFamily="18" charset="0"/>
                    <a:cs typeface="Times New Roman" panose="02020603050405020304" pitchFamily="18" charset="0"/>
                  </a:rPr>
                  <a:t>Un modelo es una representación simbólica de un valor representativo del conjunto de datos. </a:t>
                </a:r>
              </a:p>
              <a:p>
                <a:endParaRPr lang="es-CR" sz="2400" dirty="0">
                  <a:latin typeface="Times New Roman" panose="02020603050405020304" pitchFamily="18" charset="0"/>
                  <a:cs typeface="Times New Roman" panose="02020603050405020304" pitchFamily="18" charset="0"/>
                </a:endParaRPr>
              </a:p>
              <a:p>
                <a:r>
                  <a:rPr lang="es-CR" sz="2400" dirty="0" smtClean="0">
                    <a:latin typeface="Times New Roman" panose="02020603050405020304" pitchFamily="18" charset="0"/>
                    <a:cs typeface="Times New Roman" panose="02020603050405020304" pitchFamily="18" charset="0"/>
                  </a:rPr>
                  <a:t>Para escribirlo, se debe recordar los valor visto en el cuadro correspondiente a los anteriormente. En todos los casos, el modelo se expresa siempre en base a la observación </a:t>
                </a:r>
                <a14:m>
                  <m:oMath xmlns:m="http://schemas.openxmlformats.org/officeDocument/2006/math">
                    <m:sSub>
                      <m:sSubPr>
                        <m:ctrlPr>
                          <a:rPr lang="es-ES" sz="2400" b="1" i="1">
                            <a:latin typeface="Cambria Math" panose="02040503050406030204" pitchFamily="18" charset="0"/>
                          </a:rPr>
                        </m:ctrlPr>
                      </m:sSubPr>
                      <m:e>
                        <m:r>
                          <a:rPr lang="es-ES" sz="2400" b="1" i="1">
                            <a:latin typeface="Cambria Math" panose="02040503050406030204" pitchFamily="18" charset="0"/>
                          </a:rPr>
                          <m:t>𝒙</m:t>
                        </m:r>
                      </m:e>
                      <m:sub>
                        <m:r>
                          <a:rPr lang="es-ES" sz="2400" b="1">
                            <a:latin typeface="Cambria Math" panose="02040503050406030204" pitchFamily="18" charset="0"/>
                          </a:rPr>
                          <m:t>𝐢𝐣</m:t>
                        </m:r>
                      </m:sub>
                    </m:sSub>
                  </m:oMath>
                </a14:m>
                <a:endParaRPr lang="es-ES" sz="2400" dirty="0" smtClean="0">
                  <a:latin typeface="Times New Roman" panose="02020603050405020304" pitchFamily="18" charset="0"/>
                  <a:cs typeface="Times New Roman" panose="02020603050405020304" pitchFamily="18" charset="0"/>
                </a:endParaRPr>
              </a:p>
              <a:p>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Recordar que el modelo debe contener la expresión individual como la expresión según el factor de interés.</a:t>
                </a:r>
                <a:endParaRPr lang="es-ES" sz="2400" dirty="0">
                  <a:latin typeface="Times New Roman" panose="02020603050405020304" pitchFamily="18" charset="0"/>
                  <a:cs typeface="Times New Roman" panose="02020603050405020304" pitchFamily="18"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428767" y="1334305"/>
                <a:ext cx="7814481" cy="5339450"/>
              </a:xfrm>
              <a:blipFill rotWithShape="1">
                <a:blip r:embed="rId2"/>
                <a:stretch>
                  <a:fillRect l="-1014" t="-1598" r="-1248"/>
                </a:stretch>
              </a:blipFill>
            </p:spPr>
            <p:txBody>
              <a:bodyPr/>
              <a:lstStyle/>
              <a:p>
                <a:r>
                  <a:rPr lang="es-CR">
                    <a:noFill/>
                  </a:rPr>
                  <a:t> </a:t>
                </a:r>
              </a:p>
            </p:txBody>
          </p:sp>
        </mc:Fallback>
      </mc:AlternateContent>
      <p:sp>
        <p:nvSpPr>
          <p:cNvPr id="5" name="Título 1"/>
          <p:cNvSpPr>
            <a:spLocks noGrp="1"/>
          </p:cNvSpPr>
          <p:nvPr>
            <p:ph type="title"/>
          </p:nvPr>
        </p:nvSpPr>
        <p:spPr>
          <a:xfrm>
            <a:off x="838200" y="0"/>
            <a:ext cx="10515600" cy="1174917"/>
          </a:xfrm>
        </p:spPr>
        <p:txBody>
          <a:bodyPr/>
          <a:lstStyle/>
          <a:p>
            <a:pPr algn="ctr"/>
            <a:r>
              <a:rPr lang="es-CR" dirty="0" smtClean="0"/>
              <a:t>Diseño de una vía: supuestos – el modelo</a:t>
            </a:r>
            <a:endParaRPr lang="es-ES" dirty="0"/>
          </a:p>
        </p:txBody>
      </p:sp>
      <p:pic>
        <p:nvPicPr>
          <p:cNvPr id="19458" name="Picture 2" descr="https://www.risd.k12.nm.us/assessment_evaluation/Clip%20Art/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675" y="1374772"/>
            <a:ext cx="3044825" cy="1943101"/>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c1.thejournal.ie/media/2013/01/mathematical-equations-390x28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0756" y="4132262"/>
            <a:ext cx="2982661" cy="217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957428"/>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96755" y="1347953"/>
                <a:ext cx="8374039" cy="5380393"/>
              </a:xfrm>
            </p:spPr>
            <p:txBody>
              <a:bodyPr>
                <a:normAutofit/>
              </a:bodyPr>
              <a:lstStyle/>
              <a:p>
                <a:r>
                  <a:rPr lang="es-CR" sz="2400" dirty="0" smtClean="0">
                    <a:latin typeface="Times New Roman" panose="02020603050405020304" pitchFamily="18" charset="0"/>
                    <a:cs typeface="Times New Roman" panose="02020603050405020304" pitchFamily="18" charset="0"/>
                  </a:rPr>
                  <a:t>El modelo se expresa según la siguiente ecuación:</a:t>
                </a:r>
              </a:p>
              <a:p>
                <a:endParaRPr lang="es-CR" sz="2400" dirty="0">
                  <a:latin typeface="Times New Roman" panose="02020603050405020304" pitchFamily="18" charset="0"/>
                  <a:cs typeface="Times New Roman" panose="02020603050405020304" pitchFamily="18" charset="0"/>
                </a:endParaRPr>
              </a:p>
              <a:p>
                <a:endParaRPr lang="es-CR" sz="2400" dirty="0" smtClean="0">
                  <a:latin typeface="Times New Roman" panose="02020603050405020304" pitchFamily="18" charset="0"/>
                  <a:cs typeface="Times New Roman" panose="02020603050405020304" pitchFamily="18" charset="0"/>
                </a:endParaRPr>
              </a:p>
              <a:p>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Los términos en este modelo se definen de la siguiente forma:</a:t>
                </a:r>
              </a:p>
              <a:p>
                <a:pPr algn="just"/>
                <a:endParaRPr lang="es-CR" sz="2400" dirty="0">
                  <a:latin typeface="Times New Roman" panose="02020603050405020304" pitchFamily="18" charset="0"/>
                  <a:cs typeface="Times New Roman" panose="02020603050405020304" pitchFamily="18" charset="0"/>
                </a:endParaRPr>
              </a:p>
              <a:p>
                <a:pPr marL="0" indent="0" algn="just">
                  <a:buNone/>
                </a:pPr>
                <a:r>
                  <a:rPr lang="es-CR" sz="2400" dirty="0" smtClean="0">
                    <a:latin typeface="Times New Roman" panose="02020603050405020304" pitchFamily="18" charset="0"/>
                    <a:cs typeface="Times New Roman" panose="02020603050405020304" pitchFamily="18" charset="0"/>
                  </a:rPr>
                  <a:t>1. </a:t>
                </a:r>
                <a14:m>
                  <m:oMath xmlns:m="http://schemas.openxmlformats.org/officeDocument/2006/math">
                    <m:r>
                      <a:rPr lang="es-ES" sz="2400" b="1" i="1">
                        <a:latin typeface="Cambria Math" panose="02040503050406030204" pitchFamily="18" charset="0"/>
                      </a:rPr>
                      <m:t>𝝁</m:t>
                    </m:r>
                  </m:oMath>
                </a14:m>
                <a:r>
                  <a:rPr lang="es-CR" sz="2400" dirty="0" smtClean="0">
                    <a:latin typeface="Times New Roman" panose="02020603050405020304" pitchFamily="18" charset="0"/>
                    <a:cs typeface="Times New Roman" panose="02020603050405020304" pitchFamily="18" charset="0"/>
                  </a:rPr>
                  <a:t> representa la media general, se le conoce como la media general. </a:t>
                </a:r>
              </a:p>
              <a:p>
                <a:pPr marL="0" indent="0" algn="just">
                  <a:buNone/>
                </a:pPr>
                <a:r>
                  <a:rPr lang="es-CR" sz="2400" dirty="0" smtClean="0">
                    <a:latin typeface="Times New Roman" panose="02020603050405020304" pitchFamily="18" charset="0"/>
                    <a:cs typeface="Times New Roman" panose="02020603050405020304" pitchFamily="18" charset="0"/>
                  </a:rPr>
                  <a:t>2. </a:t>
                </a:r>
                <a14:m>
                  <m:oMath xmlns:m="http://schemas.openxmlformats.org/officeDocument/2006/math">
                    <m:sSub>
                      <m:sSubPr>
                        <m:ctrlPr>
                          <a:rPr lang="es-ES" sz="2400" b="1" i="1">
                            <a:latin typeface="Cambria Math" panose="02040503050406030204" pitchFamily="18" charset="0"/>
                          </a:rPr>
                        </m:ctrlPr>
                      </m:sSubPr>
                      <m:e>
                        <m:r>
                          <a:rPr lang="es-ES" sz="2400" b="1" i="1">
                            <a:latin typeface="Cambria Math" panose="02040503050406030204" pitchFamily="18" charset="0"/>
                          </a:rPr>
                          <m:t>𝝉</m:t>
                        </m:r>
                      </m:e>
                      <m:sub>
                        <m:r>
                          <a:rPr lang="es-ES" sz="2400" b="1" i="1">
                            <a:latin typeface="Cambria Math" panose="02040503050406030204" pitchFamily="18" charset="0"/>
                          </a:rPr>
                          <m:t>𝒊</m:t>
                        </m:r>
                      </m:sub>
                    </m:sSub>
                  </m:oMath>
                </a14:m>
                <a:r>
                  <a:rPr lang="es-CR" sz="2400" dirty="0" smtClean="0">
                    <a:latin typeface="Times New Roman" panose="02020603050405020304" pitchFamily="18" charset="0"/>
                    <a:cs typeface="Times New Roman" panose="02020603050405020304" pitchFamily="18" charset="0"/>
                  </a:rPr>
                  <a:t> es la diferencia entre las j-</a:t>
                </a:r>
                <a:r>
                  <a:rPr lang="es-CR" sz="2400" dirty="0" err="1" smtClean="0">
                    <a:latin typeface="Times New Roman" panose="02020603050405020304" pitchFamily="18" charset="0"/>
                    <a:cs typeface="Times New Roman" panose="02020603050405020304" pitchFamily="18" charset="0"/>
                  </a:rPr>
                  <a:t>médias</a:t>
                </a:r>
                <a:r>
                  <a:rPr lang="es-CR" sz="2400" dirty="0" smtClean="0">
                    <a:latin typeface="Times New Roman" panose="02020603050405020304" pitchFamily="18" charset="0"/>
                    <a:cs typeface="Times New Roman" panose="02020603050405020304" pitchFamily="18" charset="0"/>
                  </a:rPr>
                  <a:t>, y también se conoce como efecto del tratamiento o del factor.</a:t>
                </a:r>
              </a:p>
              <a:p>
                <a:pPr marL="0" indent="0" algn="just">
                  <a:buNone/>
                </a:pPr>
                <a:r>
                  <a:rPr lang="es-CR" sz="2400" dirty="0" smtClean="0">
                    <a:latin typeface="Times New Roman" panose="02020603050405020304" pitchFamily="18" charset="0"/>
                    <a:cs typeface="Times New Roman" panose="02020603050405020304" pitchFamily="18" charset="0"/>
                  </a:rPr>
                  <a:t>3. </a:t>
                </a:r>
                <a14:m>
                  <m:oMath xmlns:m="http://schemas.openxmlformats.org/officeDocument/2006/math">
                    <m:sSub>
                      <m:sSubPr>
                        <m:ctrlPr>
                          <a:rPr lang="es-ES" sz="2400" b="1" i="1">
                            <a:latin typeface="Cambria Math" panose="02040503050406030204" pitchFamily="18" charset="0"/>
                          </a:rPr>
                        </m:ctrlPr>
                      </m:sSubPr>
                      <m:e>
                        <m:r>
                          <a:rPr lang="es-ES" sz="2400" b="1" i="1">
                            <a:latin typeface="Cambria Math" panose="02040503050406030204" pitchFamily="18" charset="0"/>
                          </a:rPr>
                          <m:t>𝒆</m:t>
                        </m:r>
                      </m:e>
                      <m:sub>
                        <m:r>
                          <a:rPr lang="es-ES" sz="2400" b="1" i="1">
                            <a:latin typeface="Cambria Math" panose="02040503050406030204" pitchFamily="18" charset="0"/>
                          </a:rPr>
                          <m:t>𝒊𝒋</m:t>
                        </m:r>
                      </m:sub>
                    </m:sSub>
                  </m:oMath>
                </a14:m>
                <a:r>
                  <a:rPr lang="es-CR" sz="2400" dirty="0" smtClean="0">
                    <a:latin typeface="Times New Roman" panose="02020603050405020304" pitchFamily="18" charset="0"/>
                    <a:cs typeface="Times New Roman" panose="02020603050405020304" pitchFamily="18" charset="0"/>
                  </a:rPr>
                  <a:t> representa la cantidad en que difieren las medidas estimadas y observadas. Se le conoce como término del error. </a:t>
                </a:r>
                <a:endParaRPr lang="es-CR" sz="2400" dirty="0">
                  <a:latin typeface="Times New Roman" panose="02020603050405020304" pitchFamily="18" charset="0"/>
                  <a:cs typeface="Times New Roman" panose="02020603050405020304" pitchFamily="18"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96755" y="1347953"/>
                <a:ext cx="8374039" cy="5380393"/>
              </a:xfrm>
              <a:blipFill rotWithShape="1">
                <a:blip r:embed="rId2"/>
                <a:stretch>
                  <a:fillRect l="-1092" t="-1586" r="-1164"/>
                </a:stretch>
              </a:blipFill>
            </p:spPr>
            <p:txBody>
              <a:bodyPr/>
              <a:lstStyle/>
              <a:p>
                <a:r>
                  <a:rPr lang="es-CR">
                    <a:noFill/>
                  </a:rPr>
                  <a:t> </a:t>
                </a:r>
              </a:p>
            </p:txBody>
          </p:sp>
        </mc:Fallback>
      </mc:AlternateContent>
      <p:sp>
        <p:nvSpPr>
          <p:cNvPr id="5" name="Título 1"/>
          <p:cNvSpPr txBox="1">
            <a:spLocks/>
          </p:cNvSpPr>
          <p:nvPr/>
        </p:nvSpPr>
        <p:spPr>
          <a:xfrm>
            <a:off x="838200" y="0"/>
            <a:ext cx="10515600" cy="11749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smtClean="0"/>
              <a:t>Diseño de una vía: supuestos – el modelo</a:t>
            </a:r>
            <a:endParaRPr lang="es-ES" dirty="0"/>
          </a:p>
        </p:txBody>
      </p:sp>
      <mc:AlternateContent xmlns:mc="http://schemas.openxmlformats.org/markup-compatibility/2006" xmlns:a14="http://schemas.microsoft.com/office/drawing/2010/main">
        <mc:Choice Requires="a14">
          <p:sp>
            <p:nvSpPr>
              <p:cNvPr id="6" name="Rectángulo 5"/>
              <p:cNvSpPr/>
              <p:nvPr/>
            </p:nvSpPr>
            <p:spPr>
              <a:xfrm>
                <a:off x="660210" y="1977582"/>
                <a:ext cx="8606051" cy="8660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2400" b="1" i="1" smtClean="0">
                              <a:latin typeface="Cambria Math" panose="02040503050406030204" pitchFamily="18" charset="0"/>
                            </a:rPr>
                          </m:ctrlPr>
                        </m:sSubPr>
                        <m:e>
                          <m:r>
                            <a:rPr lang="es-ES" sz="2400" b="1" i="1">
                              <a:latin typeface="Cambria Math" panose="02040503050406030204" pitchFamily="18" charset="0"/>
                            </a:rPr>
                            <m:t>𝒙</m:t>
                          </m:r>
                        </m:e>
                        <m:sub>
                          <m:r>
                            <a:rPr lang="es-ES" sz="2400" b="1" i="1">
                              <a:latin typeface="Cambria Math" panose="02040503050406030204" pitchFamily="18" charset="0"/>
                            </a:rPr>
                            <m:t>𝒊𝒋</m:t>
                          </m:r>
                        </m:sub>
                      </m:sSub>
                      <m:r>
                        <a:rPr lang="es-ES" sz="2400" b="1" i="0">
                          <a:latin typeface="Cambria Math" panose="02040503050406030204" pitchFamily="18" charset="0"/>
                        </a:rPr>
                        <m:t>=</m:t>
                      </m:r>
                      <m:r>
                        <a:rPr lang="es-ES" sz="2400" b="1" i="1">
                          <a:latin typeface="Cambria Math" panose="02040503050406030204" pitchFamily="18" charset="0"/>
                        </a:rPr>
                        <m:t>𝝁</m:t>
                      </m:r>
                      <m:r>
                        <a:rPr lang="es-ES" sz="2400" b="1" i="0">
                          <a:latin typeface="Cambria Math" panose="02040503050406030204" pitchFamily="18" charset="0"/>
                        </a:rPr>
                        <m:t>+</m:t>
                      </m:r>
                      <m:sSub>
                        <m:sSubPr>
                          <m:ctrlPr>
                            <a:rPr lang="es-ES" sz="2400" b="1" i="1">
                              <a:latin typeface="Cambria Math" panose="02040503050406030204" pitchFamily="18" charset="0"/>
                            </a:rPr>
                          </m:ctrlPr>
                        </m:sSubPr>
                        <m:e>
                          <m:r>
                            <a:rPr lang="es-ES" sz="2400" b="1" i="1">
                              <a:latin typeface="Cambria Math" panose="02040503050406030204" pitchFamily="18" charset="0"/>
                            </a:rPr>
                            <m:t>𝝉</m:t>
                          </m:r>
                        </m:e>
                        <m:sub>
                          <m:r>
                            <a:rPr lang="es-ES" sz="2400" b="1" i="1">
                              <a:latin typeface="Cambria Math" panose="02040503050406030204" pitchFamily="18" charset="0"/>
                            </a:rPr>
                            <m:t>𝒊</m:t>
                          </m:r>
                        </m:sub>
                      </m:sSub>
                      <m:r>
                        <a:rPr lang="es-ES" sz="2400" b="1" i="0">
                          <a:latin typeface="Cambria Math" panose="02040503050406030204" pitchFamily="18" charset="0"/>
                        </a:rPr>
                        <m:t>+</m:t>
                      </m:r>
                      <m:sSub>
                        <m:sSubPr>
                          <m:ctrlPr>
                            <a:rPr lang="es-ES" sz="2400" b="1" i="1">
                              <a:latin typeface="Cambria Math" panose="02040503050406030204" pitchFamily="18" charset="0"/>
                            </a:rPr>
                          </m:ctrlPr>
                        </m:sSubPr>
                        <m:e>
                          <m:r>
                            <a:rPr lang="es-ES" sz="2400" b="1" i="1">
                              <a:latin typeface="Cambria Math" panose="02040503050406030204" pitchFamily="18" charset="0"/>
                            </a:rPr>
                            <m:t>𝒆</m:t>
                          </m:r>
                        </m:e>
                        <m:sub>
                          <m:r>
                            <a:rPr lang="es-ES" sz="2400" b="1" i="1">
                              <a:latin typeface="Cambria Math" panose="02040503050406030204" pitchFamily="18" charset="0"/>
                            </a:rPr>
                            <m:t>𝒊𝒋</m:t>
                          </m:r>
                        </m:sub>
                      </m:sSub>
                      <m:r>
                        <a:rPr lang="es-ES" sz="2400" b="1" i="0">
                          <a:latin typeface="Cambria Math" panose="02040503050406030204" pitchFamily="18" charset="0"/>
                        </a:rPr>
                        <m:t>;      </m:t>
                      </m:r>
                      <m:r>
                        <a:rPr lang="es-CR" sz="2400" b="1" i="0" smtClean="0">
                          <a:latin typeface="Cambria Math" panose="02040503050406030204" pitchFamily="18" charset="0"/>
                        </a:rPr>
                        <m:t>                                 </m:t>
                      </m:r>
                      <m:r>
                        <a:rPr lang="es-ES" sz="2400" b="1" i="0">
                          <a:latin typeface="Cambria Math" panose="02040503050406030204" pitchFamily="18" charset="0"/>
                        </a:rPr>
                        <m:t> </m:t>
                      </m:r>
                      <m:r>
                        <a:rPr lang="es-ES" sz="2400" i="1">
                          <a:latin typeface="Cambria Math" panose="02040503050406030204" pitchFamily="18" charset="0"/>
                        </a:rPr>
                        <m:t>𝑖</m:t>
                      </m:r>
                      <m:r>
                        <a:rPr lang="es-ES" sz="2400" i="0">
                          <a:latin typeface="Cambria Math" panose="02040503050406030204" pitchFamily="18" charset="0"/>
                        </a:rPr>
                        <m:t>=1,2,…,</m:t>
                      </m:r>
                      <m:sSub>
                        <m:sSubPr>
                          <m:ctrlPr>
                            <a:rPr lang="es-ES" sz="2400" i="1">
                              <a:latin typeface="Cambria Math" panose="02040503050406030204" pitchFamily="18" charset="0"/>
                            </a:rPr>
                          </m:ctrlPr>
                        </m:sSubPr>
                        <m:e>
                          <m:r>
                            <a:rPr lang="es-ES" sz="2400" i="1">
                              <a:latin typeface="Cambria Math" panose="02040503050406030204" pitchFamily="18" charset="0"/>
                            </a:rPr>
                            <m:t>𝑛</m:t>
                          </m:r>
                        </m:e>
                        <m:sub>
                          <m:r>
                            <a:rPr lang="es-ES" sz="2400" i="1">
                              <a:latin typeface="Cambria Math" panose="02040503050406030204" pitchFamily="18" charset="0"/>
                            </a:rPr>
                            <m:t>𝑗</m:t>
                          </m:r>
                        </m:sub>
                      </m:sSub>
                      <m:r>
                        <a:rPr lang="es-ES" sz="2400" i="0">
                          <a:latin typeface="Cambria Math" panose="02040503050406030204" pitchFamily="18" charset="0"/>
                        </a:rPr>
                        <m:t>     </m:t>
                      </m:r>
                    </m:oMath>
                  </m:oMathPara>
                </a14:m>
                <a:endParaRPr lang="es-CR" sz="2400" i="0" dirty="0" smtClean="0">
                  <a:latin typeface="Cambria Math" panose="02040503050406030204" pitchFamily="18" charset="0"/>
                </a:endParaRPr>
              </a:p>
              <a:p>
                <a:r>
                  <a:rPr lang="es-ES" sz="2400" dirty="0" smtClean="0"/>
                  <a:t>                                                                                    </a:t>
                </a:r>
                <a14:m>
                  <m:oMath xmlns:m="http://schemas.openxmlformats.org/officeDocument/2006/math">
                    <m:r>
                      <a:rPr lang="es-ES" sz="2400" i="1">
                        <a:latin typeface="Cambria Math" panose="02040503050406030204" pitchFamily="18" charset="0"/>
                      </a:rPr>
                      <m:t>𝑗</m:t>
                    </m:r>
                    <m:r>
                      <a:rPr lang="es-ES" sz="2400" i="0">
                        <a:latin typeface="Cambria Math" panose="02040503050406030204" pitchFamily="18" charset="0"/>
                      </a:rPr>
                      <m:t>=1,2,…,</m:t>
                    </m:r>
                    <m:r>
                      <a:rPr lang="es-ES" sz="2400" i="1">
                        <a:latin typeface="Cambria Math" panose="02040503050406030204" pitchFamily="18" charset="0"/>
                      </a:rPr>
                      <m:t>𝑘</m:t>
                    </m:r>
                    <m:r>
                      <a:rPr lang="es-ES" sz="2400" i="0">
                        <a:latin typeface="Cambria Math" panose="02040503050406030204" pitchFamily="18" charset="0"/>
                      </a:rPr>
                      <m:t> </m:t>
                    </m:r>
                  </m:oMath>
                </a14:m>
                <a:endParaRPr lang="es-ES" sz="2400" dirty="0"/>
              </a:p>
            </p:txBody>
          </p:sp>
        </mc:Choice>
        <mc:Fallback xmlns="">
          <p:sp>
            <p:nvSpPr>
              <p:cNvPr id="6" name="Rectángulo 5"/>
              <p:cNvSpPr>
                <a:spLocks noRot="1" noChangeAspect="1" noMove="1" noResize="1" noEditPoints="1" noAdjustHandles="1" noChangeArrowheads="1" noChangeShapeType="1" noTextEdit="1"/>
              </p:cNvSpPr>
              <p:nvPr/>
            </p:nvSpPr>
            <p:spPr>
              <a:xfrm>
                <a:off x="660210" y="1977582"/>
                <a:ext cx="8606051" cy="866006"/>
              </a:xfrm>
              <a:prstGeom prst="rect">
                <a:avLst/>
              </a:prstGeom>
              <a:blipFill rotWithShape="0">
                <a:blip r:embed="rId3"/>
                <a:stretch>
                  <a:fillRect b="-9155"/>
                </a:stretch>
              </a:blipFill>
            </p:spPr>
            <p:txBody>
              <a:bodyPr/>
              <a:lstStyle/>
              <a:p>
                <a:r>
                  <a:rPr lang="es-ES">
                    <a:noFill/>
                  </a:rPr>
                  <a:t> </a:t>
                </a:r>
              </a:p>
            </p:txBody>
          </p:sp>
        </mc:Fallback>
      </mc:AlternateContent>
      <p:pic>
        <p:nvPicPr>
          <p:cNvPr id="20482" name="Picture 2" descr="http://sphweb.bumc.bu.edu/otlt/MPH-Modules/BS/BS704_Probability/PopulationMean71.7.png"/>
          <p:cNvPicPr>
            <a:picLocks noChangeAspect="1" noChangeArrowheads="1"/>
          </p:cNvPicPr>
          <p:nvPr/>
        </p:nvPicPr>
        <p:blipFill rotWithShape="1">
          <a:blip r:embed="rId4">
            <a:extLst>
              <a:ext uri="{28A0092B-C50C-407E-A947-70E740481C1C}">
                <a14:useLocalDpi xmlns:a14="http://schemas.microsoft.com/office/drawing/2010/main" val="0"/>
              </a:ext>
            </a:extLst>
          </a:blip>
          <a:srcRect r="40294"/>
          <a:stretch/>
        </p:blipFill>
        <p:spPr bwMode="auto">
          <a:xfrm>
            <a:off x="8664575" y="1674812"/>
            <a:ext cx="2968625" cy="201930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gerardnico.com/wiki/_media/data_mining/statistics_residual.jpg?w=500&amp;tok=75fb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0104" y="4510088"/>
            <a:ext cx="2817565" cy="181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3329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3773" y="887104"/>
            <a:ext cx="8215952" cy="5970895"/>
          </a:xfrm>
        </p:spPr>
        <p:txBody>
          <a:bodyPr>
            <a:normAutofit lnSpcReduction="10000"/>
          </a:bodyPr>
          <a:lstStyle/>
          <a:p>
            <a:pPr algn="just"/>
            <a:r>
              <a:rPr lang="es-CR" sz="2400" dirty="0" smtClean="0">
                <a:latin typeface="Times New Roman" panose="02020603050405020304" pitchFamily="18" charset="0"/>
                <a:cs typeface="Times New Roman" panose="02020603050405020304" pitchFamily="18" charset="0"/>
              </a:rPr>
              <a:t>Al revisar el modelo se aprecia que una observación está compuesta por:</a:t>
            </a:r>
          </a:p>
          <a:p>
            <a:pPr marL="0" indent="0" algn="just">
              <a:buNone/>
            </a:pPr>
            <a:endParaRPr lang="es-CR" sz="2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s-CR" sz="2400" dirty="0" smtClean="0">
                <a:latin typeface="Times New Roman" panose="02020603050405020304" pitchFamily="18" charset="0"/>
                <a:cs typeface="Times New Roman" panose="02020603050405020304" pitchFamily="18" charset="0"/>
              </a:rPr>
              <a:t>La media general</a:t>
            </a:r>
          </a:p>
          <a:p>
            <a:pPr marL="457200" indent="-457200" algn="just">
              <a:buFont typeface="+mj-lt"/>
              <a:buAutoNum type="arabicPeriod"/>
            </a:pPr>
            <a:r>
              <a:rPr lang="es-CR" sz="2400" dirty="0" smtClean="0">
                <a:latin typeface="Times New Roman" panose="02020603050405020304" pitchFamily="18" charset="0"/>
                <a:cs typeface="Times New Roman" panose="02020603050405020304" pitchFamily="18" charset="0"/>
              </a:rPr>
              <a:t>El efecto del tratamiento </a:t>
            </a:r>
          </a:p>
          <a:p>
            <a:pPr marL="457200" indent="-457200" algn="just">
              <a:buFont typeface="+mj-lt"/>
              <a:buAutoNum type="arabicPeriod"/>
            </a:pPr>
            <a:r>
              <a:rPr lang="es-CR" sz="2400" dirty="0" smtClean="0">
                <a:latin typeface="Times New Roman" panose="02020603050405020304" pitchFamily="18" charset="0"/>
                <a:cs typeface="Times New Roman" panose="02020603050405020304" pitchFamily="18" charset="0"/>
              </a:rPr>
              <a:t>El término de error que representa la desviación de la observación a partir de su media grupal.</a:t>
            </a:r>
          </a:p>
          <a:p>
            <a:pPr marL="457200" indent="-457200" algn="just">
              <a:buFont typeface="+mj-lt"/>
              <a:buAutoNum type="arabicPeriod"/>
            </a:pPr>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Los ANOVA de una vía, la mayoría de veces interesa verificar el efecto del tratamiento. Cualquier inferencia se aplica a los tratamiento y no se pretende ampliar la inferencia a otro conjunto mayor de tratamientos. </a:t>
            </a:r>
          </a:p>
          <a:p>
            <a:pPr algn="just"/>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La restricción anterior se conoce como modelo de efectos fijos, y el presente capítulo se limita a este tipo de modelo.</a:t>
            </a:r>
            <a:endParaRPr lang="es-ES" sz="2400" dirty="0">
              <a:latin typeface="Times New Roman" panose="02020603050405020304" pitchFamily="18" charset="0"/>
              <a:cs typeface="Times New Roman" panose="02020603050405020304" pitchFamily="18" charset="0"/>
            </a:endParaRPr>
          </a:p>
        </p:txBody>
      </p:sp>
      <p:sp>
        <p:nvSpPr>
          <p:cNvPr id="5" name="Título 1"/>
          <p:cNvSpPr txBox="1">
            <a:spLocks/>
          </p:cNvSpPr>
          <p:nvPr/>
        </p:nvSpPr>
        <p:spPr>
          <a:xfrm>
            <a:off x="300251" y="1"/>
            <a:ext cx="11409528" cy="88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smtClean="0"/>
              <a:t>Diseño de una vía: supuestos – componentes</a:t>
            </a:r>
            <a:endParaRPr lang="es-ES" dirty="0"/>
          </a:p>
        </p:txBody>
      </p:sp>
      <p:pic>
        <p:nvPicPr>
          <p:cNvPr id="21506" name="Picture 2" descr="https://s-media-cache-ak0.pinimg.com/736x/77/1f/48/771f48f5a98809482d07761701c1bb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5254" y="3860798"/>
            <a:ext cx="2694525" cy="274320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prosperosworld.com/wp-content/uploads/2013/08/300px-Work_life_balance_rat_r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3766" y="1222068"/>
            <a:ext cx="2857500"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716329"/>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2579" y="29678"/>
            <a:ext cx="10515600" cy="820554"/>
          </a:xfrm>
        </p:spPr>
        <p:txBody>
          <a:bodyPr/>
          <a:lstStyle/>
          <a:p>
            <a:pPr algn="ctr"/>
            <a:r>
              <a:rPr lang="es-CR" dirty="0" smtClean="0"/>
              <a:t>Introducción</a:t>
            </a:r>
            <a:endParaRPr lang="es-ES" dirty="0"/>
          </a:p>
        </p:txBody>
      </p:sp>
      <p:sp>
        <p:nvSpPr>
          <p:cNvPr id="3" name="Marcador de contenido 2"/>
          <p:cNvSpPr>
            <a:spLocks noGrp="1"/>
          </p:cNvSpPr>
          <p:nvPr>
            <p:ph idx="1"/>
          </p:nvPr>
        </p:nvSpPr>
        <p:spPr>
          <a:xfrm>
            <a:off x="387823" y="946485"/>
            <a:ext cx="8646993" cy="5710990"/>
          </a:xfrm>
        </p:spPr>
        <p:txBody>
          <a:bodyPr>
            <a:normAutofit/>
          </a:bodyPr>
          <a:lstStyle/>
          <a:p>
            <a:r>
              <a:rPr lang="es-CR" sz="2400" dirty="0" smtClean="0"/>
              <a:t>En los temas anteriores se estudiaron los conceptos de prueba de hipótesis y comparación de medias, los cuales son la base para el presente tema.</a:t>
            </a:r>
          </a:p>
          <a:p>
            <a:endParaRPr lang="es-CR" sz="2400" dirty="0"/>
          </a:p>
          <a:p>
            <a:r>
              <a:rPr lang="es-CR" sz="2400" dirty="0" smtClean="0"/>
              <a:t>Se estudiara el análisis de variancia, el cual se define como </a:t>
            </a:r>
          </a:p>
          <a:p>
            <a:pPr marL="0" indent="0">
              <a:buNone/>
            </a:pPr>
            <a:endParaRPr lang="es-CR" sz="2400" dirty="0" smtClean="0"/>
          </a:p>
          <a:p>
            <a:pPr marL="0" indent="0" algn="ctr">
              <a:buNone/>
            </a:pPr>
            <a:r>
              <a:rPr lang="es-CR" sz="2400" dirty="0" smtClean="0"/>
              <a:t>“</a:t>
            </a:r>
            <a:r>
              <a:rPr lang="es-CR" sz="2400" i="1" dirty="0" smtClean="0"/>
              <a:t>una técnica en la que la variancia total de un conjunto de datos se divide en dos o más componentes, y cada uno de ellos se asocia con una fuente específica de variación, de manera que durante el análisis es posible encontrar la magnitud con la que contribuye cada una de esas fuentes en la variancia total</a:t>
            </a:r>
            <a:r>
              <a:rPr lang="es-CR" sz="2400" dirty="0" smtClean="0"/>
              <a:t> ”</a:t>
            </a:r>
          </a:p>
          <a:p>
            <a:pPr marL="0" indent="0">
              <a:buNone/>
            </a:pPr>
            <a:endParaRPr lang="es-CR" sz="2400" dirty="0" smtClean="0"/>
          </a:p>
          <a:p>
            <a:r>
              <a:rPr lang="es-CR" sz="2400" dirty="0" smtClean="0"/>
              <a:t>El desarrollo del análisis de variancia (ANOVA en inglés) se debe sobre todo al trabajo de R.A. Fisher.</a:t>
            </a:r>
            <a:endParaRPr lang="es-CR" sz="2400" dirty="0"/>
          </a:p>
          <a:p>
            <a:endParaRPr lang="es-CR" sz="2400" dirty="0" smtClean="0"/>
          </a:p>
        </p:txBody>
      </p:sp>
      <p:pic>
        <p:nvPicPr>
          <p:cNvPr id="12290" name="Picture 2" descr="http://develve.net/files/One%20way%20Anova%20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0075" y="1058862"/>
            <a:ext cx="2176462" cy="164623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mips.stanford.edu/courses/stats_data_analsys/lesson_8/anova_graph.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4343" y="3911600"/>
            <a:ext cx="2447925"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6186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37699" y="1174917"/>
                <a:ext cx="7490859" cy="5576612"/>
              </a:xfrm>
            </p:spPr>
            <p:txBody>
              <a:bodyPr>
                <a:normAutofit/>
              </a:bodyPr>
              <a:lstStyle/>
              <a:p>
                <a:pPr marL="0" indent="0" algn="just">
                  <a:buNone/>
                </a:pPr>
                <a:r>
                  <a:rPr lang="es-ES" sz="2400" dirty="0" smtClean="0">
                    <a:latin typeface="Times New Roman" panose="02020603050405020304" pitchFamily="18" charset="0"/>
                    <a:cs typeface="Times New Roman" panose="02020603050405020304" pitchFamily="18" charset="0"/>
                  </a:rPr>
                  <a:t>Los supuestos que posee el ANOVA de una vía son los siguientes:</a:t>
                </a:r>
              </a:p>
              <a:p>
                <a:pPr marL="514350" indent="-514350" algn="just">
                  <a:buFont typeface="+mj-lt"/>
                  <a:buAutoNum type="alphaLcParenR"/>
                </a:pPr>
                <a:endParaRPr lang="es-ES" sz="2400" dirty="0" smtClean="0">
                  <a:latin typeface="Times New Roman" panose="02020603050405020304" pitchFamily="18" charset="0"/>
                  <a:cs typeface="Times New Roman" panose="02020603050405020304" pitchFamily="18" charset="0"/>
                </a:endParaRPr>
              </a:p>
              <a:p>
                <a:pPr marL="514350" indent="-514350" algn="just">
                  <a:buFont typeface="+mj-lt"/>
                  <a:buAutoNum type="alphaLcParenR"/>
                </a:pPr>
                <a:r>
                  <a:rPr lang="es-ES" sz="2400" dirty="0" smtClean="0">
                    <a:latin typeface="Times New Roman" panose="02020603050405020304" pitchFamily="18" charset="0"/>
                    <a:cs typeface="Times New Roman" panose="02020603050405020304" pitchFamily="18" charset="0"/>
                  </a:rPr>
                  <a:t>Los k tratamientos forman k muestras aleatorias </a:t>
                </a:r>
              </a:p>
              <a:p>
                <a:pPr marL="514350" indent="-514350" algn="just">
                  <a:buFont typeface="+mj-lt"/>
                  <a:buAutoNum type="alphaLcParenR"/>
                </a:pPr>
                <a:r>
                  <a:rPr lang="es-ES" sz="2400" dirty="0" smtClean="0">
                    <a:latin typeface="Times New Roman" panose="02020603050405020304" pitchFamily="18" charset="0"/>
                    <a:cs typeface="Times New Roman" panose="02020603050405020304" pitchFamily="18" charset="0"/>
                  </a:rPr>
                  <a:t>Cada una de las sub muestras poseen una distribución normal</a:t>
                </a:r>
              </a:p>
              <a:p>
                <a:pPr marL="514350" indent="-514350" algn="just">
                  <a:buFont typeface="+mj-lt"/>
                  <a:buAutoNum type="alphaLcParenR"/>
                </a:pPr>
                <a:r>
                  <a:rPr lang="es-ES" sz="2400" dirty="0" smtClean="0">
                    <a:latin typeface="Times New Roman" panose="02020603050405020304" pitchFamily="18" charset="0"/>
                    <a:cs typeface="Times New Roman" panose="02020603050405020304" pitchFamily="18" charset="0"/>
                  </a:rPr>
                  <a:t>Las variancias se suponen iguales entre los grupos</a:t>
                </a:r>
              </a:p>
              <a:p>
                <a:pPr marL="514350" indent="-514350" algn="just">
                  <a:buFont typeface="+mj-lt"/>
                  <a:buAutoNum type="alphaLcParenR"/>
                </a:pPr>
                <a:r>
                  <a:rPr lang="es-ES" sz="2400" dirty="0" smtClean="0">
                    <a:latin typeface="Times New Roman" panose="02020603050405020304" pitchFamily="18" charset="0"/>
                    <a:cs typeface="Times New Roman" panose="02020603050405020304" pitchFamily="18" charset="0"/>
                  </a:rPr>
                  <a:t>Los efectos </a:t>
                </a:r>
                <a14:m>
                  <m:oMath xmlns:m="http://schemas.openxmlformats.org/officeDocument/2006/math">
                    <m:sSub>
                      <m:sSubPr>
                        <m:ctrlPr>
                          <a:rPr lang="es-ES" sz="2400" b="1" i="1">
                            <a:latin typeface="Cambria Math" panose="02040503050406030204" pitchFamily="18" charset="0"/>
                          </a:rPr>
                        </m:ctrlPr>
                      </m:sSubPr>
                      <m:e>
                        <m:r>
                          <a:rPr lang="es-ES" sz="2400" b="1" i="1">
                            <a:latin typeface="Cambria Math" panose="02040503050406030204" pitchFamily="18" charset="0"/>
                          </a:rPr>
                          <m:t>𝝉</m:t>
                        </m:r>
                      </m:e>
                      <m:sub>
                        <m:r>
                          <a:rPr lang="es-ES" sz="2400" b="1" i="1">
                            <a:latin typeface="Cambria Math" panose="02040503050406030204" pitchFamily="18" charset="0"/>
                          </a:rPr>
                          <m:t>𝒊</m:t>
                        </m:r>
                      </m:sub>
                    </m:sSub>
                  </m:oMath>
                </a14:m>
                <a:r>
                  <a:rPr lang="es-ES" sz="2400" dirty="0" smtClean="0">
                    <a:latin typeface="Times New Roman" panose="02020603050405020304" pitchFamily="18" charset="0"/>
                    <a:cs typeface="Times New Roman" panose="02020603050405020304" pitchFamily="18" charset="0"/>
                  </a:rPr>
                  <a:t> se consideran como constantes desconocidas, cuando sumadas es igual a 0.</a:t>
                </a:r>
              </a:p>
              <a:p>
                <a:pPr marL="514350" indent="-514350" algn="just">
                  <a:buFont typeface="+mj-lt"/>
                  <a:buAutoNum type="alphaLcParenR"/>
                </a:pPr>
                <a:r>
                  <a:rPr lang="es-ES" sz="2400" dirty="0" smtClean="0">
                    <a:latin typeface="Times New Roman" panose="02020603050405020304" pitchFamily="18" charset="0"/>
                    <a:cs typeface="Times New Roman" panose="02020603050405020304" pitchFamily="18" charset="0"/>
                  </a:rPr>
                  <a:t>Los errores </a:t>
                </a:r>
                <a14:m>
                  <m:oMath xmlns:m="http://schemas.openxmlformats.org/officeDocument/2006/math">
                    <m:sSub>
                      <m:sSubPr>
                        <m:ctrlPr>
                          <a:rPr lang="es-ES" sz="2400" b="1" i="1">
                            <a:latin typeface="Cambria Math" panose="02040503050406030204" pitchFamily="18" charset="0"/>
                          </a:rPr>
                        </m:ctrlPr>
                      </m:sSubPr>
                      <m:e>
                        <m:r>
                          <a:rPr lang="es-ES" sz="2400" b="1" i="1">
                            <a:latin typeface="Cambria Math" panose="02040503050406030204" pitchFamily="18" charset="0"/>
                          </a:rPr>
                          <m:t>𝒆</m:t>
                        </m:r>
                      </m:e>
                      <m:sub>
                        <m:r>
                          <a:rPr lang="es-ES" sz="2400" b="1" i="1">
                            <a:latin typeface="Cambria Math" panose="02040503050406030204" pitchFamily="18" charset="0"/>
                          </a:rPr>
                          <m:t>𝒊𝒋</m:t>
                        </m:r>
                      </m:sub>
                    </m:sSub>
                  </m:oMath>
                </a14:m>
                <a:r>
                  <a:rPr lang="es-ES" sz="2400" dirty="0" smtClean="0">
                    <a:latin typeface="Times New Roman" panose="02020603050405020304" pitchFamily="18" charset="0"/>
                    <a:cs typeface="Times New Roman" panose="02020603050405020304" pitchFamily="18" charset="0"/>
                  </a:rPr>
                  <a:t> tiene un valor esperado de 0.</a:t>
                </a:r>
              </a:p>
              <a:p>
                <a:pPr marL="514350" indent="-514350" algn="just">
                  <a:buFont typeface="+mj-lt"/>
                  <a:buAutoNum type="alphaLcParenR"/>
                </a:pPr>
                <a:r>
                  <a:rPr lang="es-ES" sz="2400" dirty="0" smtClean="0">
                    <a:latin typeface="Times New Roman" panose="02020603050405020304" pitchFamily="18" charset="0"/>
                    <a:cs typeface="Times New Roman" panose="02020603050405020304" pitchFamily="18" charset="0"/>
                  </a:rPr>
                  <a:t>Los errores </a:t>
                </a:r>
                <a14:m>
                  <m:oMath xmlns:m="http://schemas.openxmlformats.org/officeDocument/2006/math">
                    <m:sSub>
                      <m:sSubPr>
                        <m:ctrlPr>
                          <a:rPr lang="es-ES" sz="2400" b="1" i="1">
                            <a:latin typeface="Cambria Math" panose="02040503050406030204" pitchFamily="18" charset="0"/>
                          </a:rPr>
                        </m:ctrlPr>
                      </m:sSubPr>
                      <m:e>
                        <m:r>
                          <a:rPr lang="es-ES" sz="2400" b="1" i="1">
                            <a:latin typeface="Cambria Math" panose="02040503050406030204" pitchFamily="18" charset="0"/>
                          </a:rPr>
                          <m:t>𝒆</m:t>
                        </m:r>
                      </m:e>
                      <m:sub>
                        <m:r>
                          <a:rPr lang="es-ES" sz="2400" b="1" i="1">
                            <a:latin typeface="Cambria Math" panose="02040503050406030204" pitchFamily="18" charset="0"/>
                          </a:rPr>
                          <m:t>𝒊𝒋</m:t>
                        </m:r>
                      </m:sub>
                    </m:sSub>
                  </m:oMath>
                </a14:m>
                <a:r>
                  <a:rPr lang="es-ES" sz="2400" dirty="0" smtClean="0">
                    <a:latin typeface="Times New Roman" panose="02020603050405020304" pitchFamily="18" charset="0"/>
                    <a:cs typeface="Times New Roman" panose="02020603050405020304" pitchFamily="18" charset="0"/>
                  </a:rPr>
                  <a:t> poseen una variancia constantes</a:t>
                </a:r>
              </a:p>
              <a:p>
                <a:pPr marL="514350" indent="-514350" algn="just">
                  <a:buFont typeface="+mj-lt"/>
                  <a:buAutoNum type="alphaLcParenR"/>
                </a:pPr>
                <a:r>
                  <a:rPr lang="es-ES" sz="2400" dirty="0" smtClean="0">
                    <a:latin typeface="Times New Roman" panose="02020603050405020304" pitchFamily="18" charset="0"/>
                    <a:cs typeface="Times New Roman" panose="02020603050405020304" pitchFamily="18" charset="0"/>
                  </a:rPr>
                  <a:t>Los errores </a:t>
                </a:r>
                <a14:m>
                  <m:oMath xmlns:m="http://schemas.openxmlformats.org/officeDocument/2006/math">
                    <m:sSub>
                      <m:sSubPr>
                        <m:ctrlPr>
                          <a:rPr lang="es-ES" sz="2400" b="1" i="1">
                            <a:latin typeface="Cambria Math" panose="02040503050406030204" pitchFamily="18" charset="0"/>
                          </a:rPr>
                        </m:ctrlPr>
                      </m:sSubPr>
                      <m:e>
                        <m:r>
                          <a:rPr lang="es-ES" sz="2400" b="1" i="1">
                            <a:latin typeface="Cambria Math" panose="02040503050406030204" pitchFamily="18" charset="0"/>
                          </a:rPr>
                          <m:t>𝒆</m:t>
                        </m:r>
                      </m:e>
                      <m:sub>
                        <m:r>
                          <a:rPr lang="es-ES" sz="2400" b="1" i="1">
                            <a:latin typeface="Cambria Math" panose="02040503050406030204" pitchFamily="18" charset="0"/>
                          </a:rPr>
                          <m:t>𝒊𝒋</m:t>
                        </m:r>
                      </m:sub>
                    </m:sSub>
                  </m:oMath>
                </a14:m>
                <a:r>
                  <a:rPr lang="es-ES" sz="2400" dirty="0" smtClean="0">
                    <a:latin typeface="Times New Roman" panose="02020603050405020304" pitchFamily="18" charset="0"/>
                    <a:cs typeface="Times New Roman" panose="02020603050405020304" pitchFamily="18" charset="0"/>
                  </a:rPr>
                  <a:t> poseen una distribución normal e independiente.</a:t>
                </a:r>
              </a:p>
              <a:p>
                <a:pPr marL="0" indent="0">
                  <a:buNone/>
                </a:pPr>
                <a:endParaRPr lang="es-ES" sz="2400" dirty="0" smtClean="0">
                  <a:latin typeface="Times New Roman" panose="02020603050405020304" pitchFamily="18" charset="0"/>
                  <a:cs typeface="Times New Roman" panose="02020603050405020304" pitchFamily="18"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37699" y="1174917"/>
                <a:ext cx="7490859" cy="5576612"/>
              </a:xfrm>
              <a:blipFill rotWithShape="1">
                <a:blip r:embed="rId2"/>
                <a:stretch>
                  <a:fillRect l="-1302" t="-1530" r="-1221" b="-765"/>
                </a:stretch>
              </a:blipFill>
            </p:spPr>
            <p:txBody>
              <a:bodyPr/>
              <a:lstStyle/>
              <a:p>
                <a:r>
                  <a:rPr lang="es-CR">
                    <a:noFill/>
                  </a:rPr>
                  <a:t> </a:t>
                </a:r>
              </a:p>
            </p:txBody>
          </p:sp>
        </mc:Fallback>
      </mc:AlternateContent>
      <p:sp>
        <p:nvSpPr>
          <p:cNvPr id="4" name="Título 1"/>
          <p:cNvSpPr>
            <a:spLocks noGrp="1"/>
          </p:cNvSpPr>
          <p:nvPr>
            <p:ph type="title"/>
          </p:nvPr>
        </p:nvSpPr>
        <p:spPr>
          <a:xfrm>
            <a:off x="784731" y="95535"/>
            <a:ext cx="10515600" cy="781287"/>
          </a:xfrm>
        </p:spPr>
        <p:txBody>
          <a:bodyPr/>
          <a:lstStyle/>
          <a:p>
            <a:pPr algn="ctr"/>
            <a:r>
              <a:rPr lang="es-CR" dirty="0" smtClean="0"/>
              <a:t>Diseño de una vía: supuestos</a:t>
            </a:r>
            <a:endParaRPr lang="es-ES" dirty="0"/>
          </a:p>
        </p:txBody>
      </p:sp>
      <p:pic>
        <p:nvPicPr>
          <p:cNvPr id="22530" name="Picture 2" descr="http://alidavies.com/wp-content/uploads/2010/02/Building-Strong-Foundations-213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3475" y="2032000"/>
            <a:ext cx="3047746"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9116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0028" y="1044007"/>
            <a:ext cx="8958836" cy="5627922"/>
          </a:xfrm>
        </p:spPr>
        <p:txBody>
          <a:bodyPr>
            <a:normAutofit/>
          </a:bodyPr>
          <a:lstStyle/>
          <a:p>
            <a:r>
              <a:rPr lang="es-ES" sz="2400" dirty="0" smtClean="0">
                <a:latin typeface="Times New Roman" panose="02020603050405020304" pitchFamily="18" charset="0"/>
                <a:cs typeface="Times New Roman" panose="02020603050405020304" pitchFamily="18" charset="0"/>
              </a:rPr>
              <a:t>La hipótesis supone que las poblaciones o tratamientos tienen </a:t>
            </a:r>
            <a:r>
              <a:rPr lang="es-CR" sz="2400" dirty="0" smtClean="0">
                <a:latin typeface="Times New Roman" panose="02020603050405020304" pitchFamily="18" charset="0"/>
                <a:cs typeface="Times New Roman" panose="02020603050405020304" pitchFamily="18" charset="0"/>
              </a:rPr>
              <a:t>medias </a:t>
            </a:r>
            <a:r>
              <a:rPr lang="es-CR" sz="2400" dirty="0">
                <a:latin typeface="Times New Roman" panose="02020603050405020304" pitchFamily="18" charset="0"/>
                <a:cs typeface="Times New Roman" panose="02020603050405020304" pitchFamily="18" charset="0"/>
              </a:rPr>
              <a:t>iguales contra la </a:t>
            </a:r>
            <a:r>
              <a:rPr lang="es-CR" sz="2400" dirty="0" smtClean="0">
                <a:latin typeface="Times New Roman" panose="02020603050405020304" pitchFamily="18" charset="0"/>
                <a:cs typeface="Times New Roman" panose="02020603050405020304" pitchFamily="18" charset="0"/>
              </a:rPr>
              <a:t>hipótesis alternativa, donde se dice que por lo menos una difiere. </a:t>
            </a:r>
          </a:p>
          <a:p>
            <a:endParaRPr lang="es-CR" sz="2400" dirty="0">
              <a:latin typeface="Times New Roman" panose="02020603050405020304" pitchFamily="18" charset="0"/>
              <a:cs typeface="Times New Roman" panose="02020603050405020304" pitchFamily="18" charset="0"/>
            </a:endParaRPr>
          </a:p>
          <a:p>
            <a:r>
              <a:rPr lang="es-CR" sz="2400" dirty="0" smtClean="0">
                <a:latin typeface="Times New Roman" panose="02020603050405020304" pitchFamily="18" charset="0"/>
                <a:cs typeface="Times New Roman" panose="02020603050405020304" pitchFamily="18" charset="0"/>
              </a:rPr>
              <a:t>Esta se expresa como :</a:t>
            </a:r>
          </a:p>
          <a:p>
            <a:endParaRPr lang="es-CR" sz="2400" dirty="0">
              <a:latin typeface="Times New Roman" panose="02020603050405020304" pitchFamily="18" charset="0"/>
              <a:cs typeface="Times New Roman" panose="02020603050405020304" pitchFamily="18" charset="0"/>
            </a:endParaRPr>
          </a:p>
          <a:p>
            <a:endParaRPr lang="es-CR" sz="2400" dirty="0" smtClean="0">
              <a:latin typeface="Times New Roman" panose="02020603050405020304" pitchFamily="18" charset="0"/>
              <a:cs typeface="Times New Roman" panose="02020603050405020304" pitchFamily="18" charset="0"/>
            </a:endParaRPr>
          </a:p>
          <a:p>
            <a:endParaRPr lang="es-CR" sz="2400" dirty="0">
              <a:latin typeface="Times New Roman" panose="02020603050405020304" pitchFamily="18" charset="0"/>
              <a:cs typeface="Times New Roman" panose="02020603050405020304" pitchFamily="18" charset="0"/>
            </a:endParaRPr>
          </a:p>
          <a:p>
            <a:r>
              <a:rPr lang="es-CR" sz="2400" dirty="0" smtClean="0">
                <a:latin typeface="Times New Roman" panose="02020603050405020304" pitchFamily="18" charset="0"/>
                <a:cs typeface="Times New Roman" panose="02020603050405020304" pitchFamily="18" charset="0"/>
              </a:rPr>
              <a:t>De forma análoga, si las medias de las poblaciones son iguales, y el efecto de cada tratamiento es igual a cero, de tal manera que, alternativamente, las hipótesis pueden escribirse como:</a:t>
            </a:r>
            <a:endParaRPr lang="es-ES" sz="2400" dirty="0">
              <a:latin typeface="Times New Roman" panose="02020603050405020304" pitchFamily="18" charset="0"/>
              <a:cs typeface="Times New Roman" panose="02020603050405020304" pitchFamily="18" charset="0"/>
            </a:endParaRPr>
          </a:p>
        </p:txBody>
      </p:sp>
      <p:sp>
        <p:nvSpPr>
          <p:cNvPr id="4" name="Título 1"/>
          <p:cNvSpPr>
            <a:spLocks noGrp="1"/>
          </p:cNvSpPr>
          <p:nvPr>
            <p:ph type="title"/>
          </p:nvPr>
        </p:nvSpPr>
        <p:spPr>
          <a:xfrm>
            <a:off x="838200" y="0"/>
            <a:ext cx="10515600" cy="1174917"/>
          </a:xfrm>
        </p:spPr>
        <p:txBody>
          <a:bodyPr/>
          <a:lstStyle/>
          <a:p>
            <a:pPr algn="ctr"/>
            <a:r>
              <a:rPr lang="es-CR" dirty="0" smtClean="0"/>
              <a:t>Diseño de una vía: hipótesis</a:t>
            </a:r>
            <a:endParaRPr lang="es-ES" dirty="0"/>
          </a:p>
        </p:txBody>
      </p:sp>
      <mc:AlternateContent xmlns:mc="http://schemas.openxmlformats.org/markup-compatibility/2006" xmlns:a14="http://schemas.microsoft.com/office/drawing/2010/main">
        <mc:Choice Requires="a14">
          <p:sp>
            <p:nvSpPr>
              <p:cNvPr id="2" name="1 Rectángulo"/>
              <p:cNvSpPr/>
              <p:nvPr/>
            </p:nvSpPr>
            <p:spPr>
              <a:xfrm>
                <a:off x="1933183" y="3266161"/>
                <a:ext cx="6096000" cy="94461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s-CR" sz="2400" i="1">
                              <a:latin typeface="Cambria Math" panose="02040503050406030204" pitchFamily="18" charset="0"/>
                            </a:rPr>
                          </m:ctrlPr>
                        </m:sSubPr>
                        <m:e>
                          <m:r>
                            <a:rPr lang="es-CR" sz="2400" i="1">
                              <a:latin typeface="Cambria Math"/>
                            </a:rPr>
                            <m:t>𝐻</m:t>
                          </m:r>
                        </m:e>
                        <m:sub>
                          <m:r>
                            <a:rPr lang="es-CR" sz="2400" i="1">
                              <a:latin typeface="Cambria Math"/>
                            </a:rPr>
                            <m:t>0</m:t>
                          </m:r>
                        </m:sub>
                      </m:sSub>
                      <m:r>
                        <a:rPr lang="es-CR" sz="2400" i="1">
                          <a:latin typeface="Cambria Math"/>
                        </a:rPr>
                        <m:t>: </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1</m:t>
                          </m:r>
                        </m:sub>
                      </m:sSub>
                      <m:r>
                        <a:rPr lang="es-CR" sz="2400" i="1">
                          <a:latin typeface="Cambria Math"/>
                        </a:rPr>
                        <m:t>=</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2</m:t>
                          </m:r>
                        </m:sub>
                      </m:sSub>
                      <m:r>
                        <a:rPr lang="es-CR" sz="2400" i="1">
                          <a:latin typeface="Cambria Math"/>
                        </a:rPr>
                        <m:t>=…=</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𝑘</m:t>
                          </m:r>
                        </m:sub>
                      </m:sSub>
                    </m:oMath>
                    <m:oMath xmlns:m="http://schemas.openxmlformats.org/officeDocument/2006/math">
                      <m:sSub>
                        <m:sSubPr>
                          <m:ctrlPr>
                            <a:rPr lang="es-CR" sz="2400" i="1">
                              <a:latin typeface="Cambria Math" panose="02040503050406030204" pitchFamily="18" charset="0"/>
                            </a:rPr>
                          </m:ctrlPr>
                        </m:sSubPr>
                        <m:e>
                          <m:r>
                            <a:rPr lang="es-CR" sz="2400" i="1">
                              <a:latin typeface="Cambria Math"/>
                            </a:rPr>
                            <m:t>𝐻</m:t>
                          </m:r>
                        </m:e>
                        <m:sub>
                          <m:r>
                            <a:rPr lang="es-CR" sz="2400" i="1">
                              <a:latin typeface="Cambria Math"/>
                            </a:rPr>
                            <m:t>𝐴</m:t>
                          </m:r>
                        </m:sub>
                      </m:sSub>
                      <m:r>
                        <a:rPr lang="es-CR" sz="2400" i="1">
                          <a:latin typeface="Cambria Math"/>
                        </a:rPr>
                        <m:t>:</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𝑖</m:t>
                          </m:r>
                        </m:sub>
                      </m:sSub>
                      <m:r>
                        <a:rPr lang="es-CR" sz="2400" i="1">
                          <a:latin typeface="Cambria Math"/>
                        </a:rPr>
                        <m:t>≠ </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𝑗</m:t>
                          </m:r>
                        </m:sub>
                      </m:sSub>
                    </m:oMath>
                  </m:oMathPara>
                </a14:m>
                <a:endParaRPr lang="es-CR" dirty="0"/>
              </a:p>
            </p:txBody>
          </p:sp>
        </mc:Choice>
        <mc:Fallback xmlns="">
          <p:sp>
            <p:nvSpPr>
              <p:cNvPr id="2" name="1 Rectángulo"/>
              <p:cNvSpPr>
                <a:spLocks noRot="1" noChangeAspect="1" noMove="1" noResize="1" noEditPoints="1" noAdjustHandles="1" noChangeArrowheads="1" noChangeShapeType="1" noTextEdit="1"/>
              </p:cNvSpPr>
              <p:nvPr/>
            </p:nvSpPr>
            <p:spPr>
              <a:xfrm>
                <a:off x="1933183" y="3266161"/>
                <a:ext cx="6096000" cy="944618"/>
              </a:xfrm>
              <a:prstGeom prst="rect">
                <a:avLst/>
              </a:prstGeom>
              <a:blipFill rotWithShape="1">
                <a:blip r:embed="rId2"/>
                <a:stretch>
                  <a:fillRect b="-5161"/>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5" name="4 Rectángulo"/>
              <p:cNvSpPr/>
              <p:nvPr/>
            </p:nvSpPr>
            <p:spPr>
              <a:xfrm>
                <a:off x="1757818" y="5770913"/>
                <a:ext cx="6096000" cy="90101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s-CR" sz="2400" i="1">
                              <a:latin typeface="Cambria Math" panose="02040503050406030204" pitchFamily="18" charset="0"/>
                            </a:rPr>
                          </m:ctrlPr>
                        </m:sSubPr>
                        <m:e>
                          <m:r>
                            <a:rPr lang="es-CR" sz="2400" i="1">
                              <a:latin typeface="Cambria Math"/>
                            </a:rPr>
                            <m:t>𝐻</m:t>
                          </m:r>
                        </m:e>
                        <m:sub>
                          <m:r>
                            <a:rPr lang="es-CR" sz="2400" i="1">
                              <a:latin typeface="Cambria Math"/>
                            </a:rPr>
                            <m:t>0</m:t>
                          </m:r>
                        </m:sub>
                      </m:sSub>
                      <m:r>
                        <a:rPr lang="es-CR" sz="2400" i="1">
                          <a:latin typeface="Cambria Math"/>
                        </a:rPr>
                        <m:t>: </m:t>
                      </m:r>
                      <m:sSub>
                        <m:sSubPr>
                          <m:ctrlPr>
                            <a:rPr lang="es-CR" sz="2400" i="1">
                              <a:latin typeface="Cambria Math" panose="02040503050406030204" pitchFamily="18" charset="0"/>
                            </a:rPr>
                          </m:ctrlPr>
                        </m:sSubPr>
                        <m:e>
                          <m:r>
                            <a:rPr lang="es-CR" sz="2400" i="1">
                              <a:latin typeface="Cambria Math"/>
                            </a:rPr>
                            <m:t>𝜏</m:t>
                          </m:r>
                        </m:e>
                        <m:sub>
                          <m:r>
                            <a:rPr lang="es-CR" sz="2400" i="1">
                              <a:latin typeface="Cambria Math"/>
                            </a:rPr>
                            <m:t>𝑗</m:t>
                          </m:r>
                        </m:sub>
                      </m:sSub>
                      <m:r>
                        <a:rPr lang="es-CR" sz="2400" i="1">
                          <a:latin typeface="Cambria Math"/>
                        </a:rPr>
                        <m:t>=0, </m:t>
                      </m:r>
                      <m:r>
                        <a:rPr lang="es-CR" sz="2400" i="1">
                          <a:latin typeface="Cambria Math"/>
                        </a:rPr>
                        <m:t>𝑗</m:t>
                      </m:r>
                      <m:r>
                        <a:rPr lang="es-CR" sz="2400" i="1">
                          <a:latin typeface="Cambria Math"/>
                        </a:rPr>
                        <m:t>=1,2,…</m:t>
                      </m:r>
                      <m:r>
                        <a:rPr lang="es-CR" sz="2400" i="1">
                          <a:latin typeface="Cambria Math"/>
                        </a:rPr>
                        <m:t>𝑘</m:t>
                      </m:r>
                    </m:oMath>
                  </m:oMathPara>
                </a14:m>
                <a:endParaRPr lang="es-CR" sz="2400" dirty="0"/>
              </a:p>
              <a:p>
                <a:pPr/>
                <a14:m>
                  <m:oMathPara xmlns:m="http://schemas.openxmlformats.org/officeDocument/2006/math">
                    <m:oMathParaPr>
                      <m:jc m:val="centerGroup"/>
                    </m:oMathParaPr>
                    <m:oMath xmlns:m="http://schemas.openxmlformats.org/officeDocument/2006/math">
                      <m:sSub>
                        <m:sSubPr>
                          <m:ctrlPr>
                            <a:rPr lang="es-CR" sz="2400" i="1">
                              <a:latin typeface="Cambria Math" panose="02040503050406030204" pitchFamily="18" charset="0"/>
                            </a:rPr>
                          </m:ctrlPr>
                        </m:sSubPr>
                        <m:e>
                          <m:r>
                            <a:rPr lang="es-CR" sz="2400" i="1">
                              <a:latin typeface="Cambria Math"/>
                            </a:rPr>
                            <m:t>𝐻</m:t>
                          </m:r>
                        </m:e>
                        <m:sub>
                          <m:r>
                            <a:rPr lang="es-CR" sz="2400" i="1">
                              <a:latin typeface="Cambria Math"/>
                            </a:rPr>
                            <m:t>𝐴</m:t>
                          </m:r>
                        </m:sub>
                      </m:sSub>
                      <m:r>
                        <a:rPr lang="es-CR" sz="2400" i="1">
                          <a:latin typeface="Cambria Math"/>
                        </a:rPr>
                        <m:t>:</m:t>
                      </m:r>
                      <m:r>
                        <a:rPr lang="es-CR" sz="2400" i="1">
                          <a:latin typeface="Cambria Math"/>
                        </a:rPr>
                        <m:t>𝑛𝑜</m:t>
                      </m:r>
                      <m:r>
                        <a:rPr lang="es-CR" sz="2400" i="1">
                          <a:latin typeface="Cambria Math"/>
                        </a:rPr>
                        <m:t> </m:t>
                      </m:r>
                      <m:r>
                        <a:rPr lang="es-CR" sz="2400" i="1">
                          <a:latin typeface="Cambria Math"/>
                        </a:rPr>
                        <m:t>𝑡𝑜𝑑𝑎𝑠</m:t>
                      </m:r>
                      <m:r>
                        <a:rPr lang="es-CR" sz="2400" i="1">
                          <a:latin typeface="Cambria Math"/>
                        </a:rPr>
                        <m:t> </m:t>
                      </m:r>
                      <m:r>
                        <a:rPr lang="es-CR" sz="2400" i="1">
                          <a:latin typeface="Cambria Math"/>
                        </a:rPr>
                        <m:t>𝑙𝑎𝑠</m:t>
                      </m:r>
                      <m:r>
                        <a:rPr lang="es-CR" sz="2400" i="1">
                          <a:latin typeface="Cambria Math"/>
                        </a:rPr>
                        <m:t> </m:t>
                      </m:r>
                      <m:sSub>
                        <m:sSubPr>
                          <m:ctrlPr>
                            <a:rPr lang="es-CR" sz="2400" i="1">
                              <a:latin typeface="Cambria Math" panose="02040503050406030204" pitchFamily="18" charset="0"/>
                            </a:rPr>
                          </m:ctrlPr>
                        </m:sSubPr>
                        <m:e>
                          <m:r>
                            <a:rPr lang="es-CR" sz="2400" i="1">
                              <a:latin typeface="Cambria Math"/>
                            </a:rPr>
                            <m:t>𝜏</m:t>
                          </m:r>
                        </m:e>
                        <m:sub>
                          <m:r>
                            <a:rPr lang="es-CR" sz="2400" i="1">
                              <a:latin typeface="Cambria Math"/>
                            </a:rPr>
                            <m:t>𝑗</m:t>
                          </m:r>
                        </m:sub>
                      </m:sSub>
                      <m:r>
                        <a:rPr lang="es-CR" sz="2400" i="1">
                          <a:latin typeface="Cambria Math"/>
                        </a:rPr>
                        <m:t>=0 </m:t>
                      </m:r>
                    </m:oMath>
                  </m:oMathPara>
                </a14:m>
                <a:endParaRPr lang="es-CR" sz="2400" dirty="0"/>
              </a:p>
            </p:txBody>
          </p:sp>
        </mc:Choice>
        <mc:Fallback xmlns="">
          <p:sp>
            <p:nvSpPr>
              <p:cNvPr id="5" name="4 Rectángulo"/>
              <p:cNvSpPr>
                <a:spLocks noRot="1" noChangeAspect="1" noMove="1" noResize="1" noEditPoints="1" noAdjustHandles="1" noChangeArrowheads="1" noChangeShapeType="1" noTextEdit="1"/>
              </p:cNvSpPr>
              <p:nvPr/>
            </p:nvSpPr>
            <p:spPr>
              <a:xfrm>
                <a:off x="1757818" y="5770913"/>
                <a:ext cx="6096000" cy="901016"/>
              </a:xfrm>
              <a:prstGeom prst="rect">
                <a:avLst/>
              </a:prstGeom>
              <a:blipFill rotWithShape="1">
                <a:blip r:embed="rId3"/>
                <a:stretch>
                  <a:fillRect b="-5442"/>
                </a:stretch>
              </a:blipFill>
            </p:spPr>
            <p:txBody>
              <a:bodyPr/>
              <a:lstStyle/>
              <a:p>
                <a:r>
                  <a:rPr lang="es-CR">
                    <a:noFill/>
                  </a:rPr>
                  <a:t> </a:t>
                </a:r>
              </a:p>
            </p:txBody>
          </p:sp>
        </mc:Fallback>
      </mc:AlternateContent>
      <p:pic>
        <p:nvPicPr>
          <p:cNvPr id="23554" name="Picture 2" descr="https://0701.static.prezi.com/preview/fs3szynoklfxrvqwlytwjqjknx6jc3sachvcdoaizecfr3dnitcq_0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6374" y="4775200"/>
            <a:ext cx="2911296" cy="1731627"/>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www.geoset.info/wp-content/uploads/2015/03/45-rul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0074" y="1244409"/>
            <a:ext cx="2315941" cy="270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634128"/>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4633" y="1487422"/>
            <a:ext cx="9420616" cy="4351338"/>
          </a:xfrm>
        </p:spPr>
        <p:txBody>
          <a:bodyPr>
            <a:normAutofit/>
          </a:bodyPr>
          <a:lstStyle/>
          <a:p>
            <a:r>
              <a:rPr lang="es-ES" sz="2400" dirty="0" smtClean="0">
                <a:latin typeface="Times New Roman" panose="02020603050405020304" pitchFamily="18" charset="0"/>
                <a:cs typeface="Times New Roman" panose="02020603050405020304" pitchFamily="18" charset="0"/>
              </a:rPr>
              <a:t>La estadística de prueba para el análisis de variancia unilateral es el cálculo de la razón de dos variancias, o la razón de los cuadros medios. </a:t>
            </a:r>
          </a:p>
          <a:p>
            <a:endParaRPr lang="es-ES" sz="2400" dirty="0">
              <a:latin typeface="Times New Roman" panose="02020603050405020304" pitchFamily="18" charset="0"/>
              <a:cs typeface="Times New Roman" panose="02020603050405020304" pitchFamily="18" charset="0"/>
            </a:endParaRPr>
          </a:p>
          <a:p>
            <a:r>
              <a:rPr lang="es-ES" sz="2400" dirty="0" smtClean="0">
                <a:latin typeface="Times New Roman" panose="02020603050405020304" pitchFamily="18" charset="0"/>
                <a:cs typeface="Times New Roman" panose="02020603050405020304" pitchFamily="18" charset="0"/>
              </a:rPr>
              <a:t>Para entender esto, se debe analizar el cuadro del análisis ANOVA:</a:t>
            </a:r>
            <a:endParaRPr lang="es-ES" sz="2400" dirty="0">
              <a:latin typeface="Times New Roman" panose="02020603050405020304" pitchFamily="18" charset="0"/>
              <a:cs typeface="Times New Roman" panose="02020603050405020304" pitchFamily="18" charset="0"/>
            </a:endParaRPr>
          </a:p>
        </p:txBody>
      </p:sp>
      <p:sp>
        <p:nvSpPr>
          <p:cNvPr id="4" name="Título 1"/>
          <p:cNvSpPr>
            <a:spLocks noGrp="1"/>
          </p:cNvSpPr>
          <p:nvPr>
            <p:ph type="title"/>
          </p:nvPr>
        </p:nvSpPr>
        <p:spPr>
          <a:xfrm>
            <a:off x="838200" y="0"/>
            <a:ext cx="10515600" cy="1174917"/>
          </a:xfrm>
        </p:spPr>
        <p:txBody>
          <a:bodyPr/>
          <a:lstStyle/>
          <a:p>
            <a:pPr algn="ctr"/>
            <a:r>
              <a:rPr lang="es-CR" dirty="0" smtClean="0"/>
              <a:t>Diseño de una vía: estadística de prueba</a:t>
            </a:r>
            <a:endParaRPr lang="es-ES" dirty="0"/>
          </a:p>
        </p:txBody>
      </p:sp>
      <p:graphicFrame>
        <p:nvGraphicFramePr>
          <p:cNvPr id="2" name="1 Tabla"/>
          <p:cNvGraphicFramePr>
            <a:graphicFrameLocks noGrp="1"/>
          </p:cNvGraphicFramePr>
          <p:nvPr>
            <p:extLst>
              <p:ext uri="{D42A27DB-BD31-4B8C-83A1-F6EECF244321}">
                <p14:modId xmlns:p14="http://schemas.microsoft.com/office/powerpoint/2010/main" val="3747503037"/>
              </p:ext>
            </p:extLst>
          </p:nvPr>
        </p:nvGraphicFramePr>
        <p:xfrm>
          <a:off x="601249" y="3382027"/>
          <a:ext cx="10647124" cy="3219190"/>
        </p:xfrm>
        <a:graphic>
          <a:graphicData uri="http://schemas.openxmlformats.org/drawingml/2006/table">
            <a:tbl>
              <a:tblPr firstRow="1" firstCol="1" bandRow="1">
                <a:tableStyleId>{5C22544A-7EE6-4342-B048-85BDC9FD1C3A}</a:tableStyleId>
              </a:tblPr>
              <a:tblGrid>
                <a:gridCol w="2084831"/>
                <a:gridCol w="1800164"/>
                <a:gridCol w="1735653"/>
                <a:gridCol w="2612183"/>
                <a:gridCol w="2414293"/>
              </a:tblGrid>
              <a:tr h="894275">
                <a:tc>
                  <a:txBody>
                    <a:bodyPr/>
                    <a:lstStyle/>
                    <a:p>
                      <a:pPr algn="ctr">
                        <a:lnSpc>
                          <a:spcPct val="115000"/>
                        </a:lnSpc>
                        <a:spcAft>
                          <a:spcPts val="0"/>
                        </a:spcAft>
                      </a:pPr>
                      <a:r>
                        <a:rPr lang="es-CR" sz="1600" dirty="0">
                          <a:effectLst/>
                        </a:rPr>
                        <a:t>Fuentes  de variación</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Suma de cuadrados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Grados de libertas</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Cuadrado medio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Razón de variación</a:t>
                      </a:r>
                      <a:endParaRPr lang="es-CR" sz="1400">
                        <a:effectLst/>
                        <a:latin typeface="Calibri"/>
                        <a:ea typeface="Calibri"/>
                        <a:cs typeface="Times New Roman"/>
                      </a:endParaRPr>
                    </a:p>
                  </a:txBody>
                  <a:tcPr marL="68580" marR="68580" marT="0" marB="0" anchor="ctr"/>
                </a:tc>
              </a:tr>
              <a:tr h="995018">
                <a:tc>
                  <a:txBody>
                    <a:bodyPr/>
                    <a:lstStyle/>
                    <a:p>
                      <a:pPr algn="ctr">
                        <a:lnSpc>
                          <a:spcPct val="115000"/>
                        </a:lnSpc>
                        <a:spcAft>
                          <a:spcPts val="0"/>
                        </a:spcAft>
                      </a:pPr>
                      <a:r>
                        <a:rPr lang="es-CR" sz="1600" dirty="0">
                          <a:effectLst/>
                        </a:rPr>
                        <a:t>Entre muestras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SC entre</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k-1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CM entre= </a:t>
                      </a:r>
                      <a:endParaRPr lang="es-CR" sz="1400">
                        <a:effectLst/>
                      </a:endParaRPr>
                    </a:p>
                    <a:p>
                      <a:pPr algn="ctr">
                        <a:lnSpc>
                          <a:spcPct val="115000"/>
                        </a:lnSpc>
                        <a:spcAft>
                          <a:spcPts val="0"/>
                        </a:spcAft>
                      </a:pPr>
                      <a:r>
                        <a:rPr lang="es-CR" sz="1600">
                          <a:effectLst/>
                        </a:rPr>
                        <a:t>(SC entre) / (k-1)</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R.V= </a:t>
                      </a:r>
                      <a:endParaRPr lang="es-CR" sz="1400" dirty="0">
                        <a:effectLst/>
                      </a:endParaRPr>
                    </a:p>
                    <a:p>
                      <a:pPr algn="ctr">
                        <a:lnSpc>
                          <a:spcPct val="115000"/>
                        </a:lnSpc>
                        <a:spcAft>
                          <a:spcPts val="0"/>
                        </a:spcAft>
                      </a:pPr>
                      <a:r>
                        <a:rPr lang="es-CR" sz="1600" dirty="0">
                          <a:effectLst/>
                        </a:rPr>
                        <a:t>( CM entre) </a:t>
                      </a:r>
                      <a:r>
                        <a:rPr lang="es-CR" sz="1600" dirty="0" smtClean="0">
                          <a:effectLst/>
                        </a:rPr>
                        <a:t>/</a:t>
                      </a:r>
                      <a:r>
                        <a:rPr lang="es-CR" sz="1400" baseline="0" dirty="0" smtClean="0">
                          <a:effectLst/>
                        </a:rPr>
                        <a:t> </a:t>
                      </a:r>
                      <a:r>
                        <a:rPr lang="es-CR" sz="1600" dirty="0" smtClean="0">
                          <a:effectLst/>
                        </a:rPr>
                        <a:t>( </a:t>
                      </a:r>
                      <a:r>
                        <a:rPr lang="es-CR" sz="1600" dirty="0">
                          <a:effectLst/>
                        </a:rPr>
                        <a:t>CM dentro)  </a:t>
                      </a:r>
                      <a:endParaRPr lang="es-CR" sz="1400" dirty="0">
                        <a:effectLst/>
                        <a:latin typeface="Calibri"/>
                        <a:ea typeface="Calibri"/>
                        <a:cs typeface="Times New Roman"/>
                      </a:endParaRPr>
                    </a:p>
                  </a:txBody>
                  <a:tcPr marL="68580" marR="68580" marT="0" marB="0" anchor="ctr"/>
                </a:tc>
              </a:tr>
              <a:tr h="870241">
                <a:tc>
                  <a:txBody>
                    <a:bodyPr/>
                    <a:lstStyle/>
                    <a:p>
                      <a:pPr algn="ctr">
                        <a:lnSpc>
                          <a:spcPct val="115000"/>
                        </a:lnSpc>
                        <a:spcAft>
                          <a:spcPts val="0"/>
                        </a:spcAft>
                      </a:pPr>
                      <a:r>
                        <a:rPr lang="es-CR" sz="1600">
                          <a:effectLst/>
                        </a:rPr>
                        <a:t>Dentro de los muestras</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SC dentro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CM dentro = </a:t>
                      </a:r>
                      <a:endParaRPr lang="es-CR" sz="1400" dirty="0">
                        <a:effectLst/>
                      </a:endParaRPr>
                    </a:p>
                    <a:p>
                      <a:pPr algn="ctr">
                        <a:lnSpc>
                          <a:spcPct val="115000"/>
                        </a:lnSpc>
                        <a:spcAft>
                          <a:spcPts val="0"/>
                        </a:spcAft>
                      </a:pPr>
                      <a:r>
                        <a:rPr lang="es-CR" sz="1600" dirty="0">
                          <a:effectLst/>
                        </a:rPr>
                        <a:t>(SC dentro) / (n-k)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r h="459656">
                <a:tc>
                  <a:txBody>
                    <a:bodyPr/>
                    <a:lstStyle/>
                    <a:p>
                      <a:pPr algn="ctr">
                        <a:lnSpc>
                          <a:spcPct val="115000"/>
                        </a:lnSpc>
                        <a:spcAft>
                          <a:spcPts val="0"/>
                        </a:spcAft>
                      </a:pPr>
                      <a:r>
                        <a:rPr lang="es-CR" sz="1600">
                          <a:effectLst/>
                        </a:rPr>
                        <a:t>Total</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SC total</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 </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5978912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60802" y="4080681"/>
            <a:ext cx="10515600" cy="1398896"/>
          </a:xfrm>
        </p:spPr>
        <p:txBody>
          <a:bodyPr>
            <a:normAutofit/>
          </a:bodyPr>
          <a:lstStyle/>
          <a:p>
            <a:r>
              <a:rPr lang="es-CR" dirty="0" smtClean="0"/>
              <a:t>Sumas de cuadrados</a:t>
            </a:r>
          </a:p>
          <a:p>
            <a:pPr marL="0" indent="0">
              <a:buNone/>
            </a:pPr>
            <a:endParaRPr lang="es-ES" dirty="0"/>
          </a:p>
        </p:txBody>
      </p:sp>
      <p:graphicFrame>
        <p:nvGraphicFramePr>
          <p:cNvPr id="4" name="1 Tabla"/>
          <p:cNvGraphicFramePr>
            <a:graphicFrameLocks noGrp="1"/>
          </p:cNvGraphicFramePr>
          <p:nvPr>
            <p:extLst>
              <p:ext uri="{D42A27DB-BD31-4B8C-83A1-F6EECF244321}">
                <p14:modId xmlns:p14="http://schemas.microsoft.com/office/powerpoint/2010/main" val="4009288662"/>
              </p:ext>
            </p:extLst>
          </p:nvPr>
        </p:nvGraphicFramePr>
        <p:xfrm>
          <a:off x="642192" y="215747"/>
          <a:ext cx="10647124" cy="3219190"/>
        </p:xfrm>
        <a:graphic>
          <a:graphicData uri="http://schemas.openxmlformats.org/drawingml/2006/table">
            <a:tbl>
              <a:tblPr firstRow="1" firstCol="1" bandRow="1">
                <a:tableStyleId>{5C22544A-7EE6-4342-B048-85BDC9FD1C3A}</a:tableStyleId>
              </a:tblPr>
              <a:tblGrid>
                <a:gridCol w="2084831"/>
                <a:gridCol w="1800164"/>
                <a:gridCol w="1735653"/>
                <a:gridCol w="2612183"/>
                <a:gridCol w="2414293"/>
              </a:tblGrid>
              <a:tr h="894275">
                <a:tc>
                  <a:txBody>
                    <a:bodyPr/>
                    <a:lstStyle/>
                    <a:p>
                      <a:pPr algn="ctr">
                        <a:lnSpc>
                          <a:spcPct val="115000"/>
                        </a:lnSpc>
                        <a:spcAft>
                          <a:spcPts val="0"/>
                        </a:spcAft>
                      </a:pPr>
                      <a:r>
                        <a:rPr lang="es-CR" sz="1600" dirty="0">
                          <a:effectLst/>
                        </a:rPr>
                        <a:t>Fuentes  de variación</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Suma de cuadrados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Grados de libertas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Cuadrado medio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Razón de variación</a:t>
                      </a:r>
                      <a:endParaRPr lang="es-CR" sz="1400">
                        <a:effectLst/>
                        <a:latin typeface="Calibri"/>
                        <a:ea typeface="Calibri"/>
                        <a:cs typeface="Times New Roman"/>
                      </a:endParaRPr>
                    </a:p>
                  </a:txBody>
                  <a:tcPr marL="68580" marR="68580" marT="0" marB="0" anchor="ctr"/>
                </a:tc>
              </a:tr>
              <a:tr h="995018">
                <a:tc>
                  <a:txBody>
                    <a:bodyPr/>
                    <a:lstStyle/>
                    <a:p>
                      <a:pPr algn="ctr">
                        <a:lnSpc>
                          <a:spcPct val="115000"/>
                        </a:lnSpc>
                        <a:spcAft>
                          <a:spcPts val="0"/>
                        </a:spcAft>
                      </a:pPr>
                      <a:r>
                        <a:rPr lang="es-CR" sz="1600" dirty="0">
                          <a:effectLst/>
                        </a:rPr>
                        <a:t>Entre muestras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SC entre</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k-1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CM entre= </a:t>
                      </a:r>
                      <a:endParaRPr lang="es-CR" sz="1400">
                        <a:effectLst/>
                      </a:endParaRPr>
                    </a:p>
                    <a:p>
                      <a:pPr algn="ctr">
                        <a:lnSpc>
                          <a:spcPct val="115000"/>
                        </a:lnSpc>
                        <a:spcAft>
                          <a:spcPts val="0"/>
                        </a:spcAft>
                      </a:pPr>
                      <a:r>
                        <a:rPr lang="es-CR" sz="1600">
                          <a:effectLst/>
                        </a:rPr>
                        <a:t>(SC entre) / (k-1)</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R.V= </a:t>
                      </a:r>
                      <a:endParaRPr lang="es-CR" sz="1400" dirty="0">
                        <a:effectLst/>
                      </a:endParaRPr>
                    </a:p>
                    <a:p>
                      <a:pPr algn="ctr">
                        <a:lnSpc>
                          <a:spcPct val="115000"/>
                        </a:lnSpc>
                        <a:spcAft>
                          <a:spcPts val="0"/>
                        </a:spcAft>
                      </a:pPr>
                      <a:r>
                        <a:rPr lang="es-CR" sz="1600" dirty="0">
                          <a:effectLst/>
                        </a:rPr>
                        <a:t>( CM entre) </a:t>
                      </a:r>
                      <a:r>
                        <a:rPr lang="es-CR" sz="1600" dirty="0" smtClean="0">
                          <a:effectLst/>
                        </a:rPr>
                        <a:t>/</a:t>
                      </a:r>
                      <a:r>
                        <a:rPr lang="es-CR" sz="1400" baseline="0" dirty="0" smtClean="0">
                          <a:effectLst/>
                        </a:rPr>
                        <a:t> </a:t>
                      </a:r>
                      <a:r>
                        <a:rPr lang="es-CR" sz="1600" dirty="0" smtClean="0">
                          <a:effectLst/>
                        </a:rPr>
                        <a:t>( </a:t>
                      </a:r>
                      <a:r>
                        <a:rPr lang="es-CR" sz="1600" dirty="0">
                          <a:effectLst/>
                        </a:rPr>
                        <a:t>CM dentro)  </a:t>
                      </a:r>
                      <a:endParaRPr lang="es-CR" sz="1400" dirty="0">
                        <a:effectLst/>
                        <a:latin typeface="Calibri"/>
                        <a:ea typeface="Calibri"/>
                        <a:cs typeface="Times New Roman"/>
                      </a:endParaRPr>
                    </a:p>
                  </a:txBody>
                  <a:tcPr marL="68580" marR="68580" marT="0" marB="0" anchor="ctr"/>
                </a:tc>
              </a:tr>
              <a:tr h="870241">
                <a:tc>
                  <a:txBody>
                    <a:bodyPr/>
                    <a:lstStyle/>
                    <a:p>
                      <a:pPr algn="ctr">
                        <a:lnSpc>
                          <a:spcPct val="115000"/>
                        </a:lnSpc>
                        <a:spcAft>
                          <a:spcPts val="0"/>
                        </a:spcAft>
                      </a:pPr>
                      <a:r>
                        <a:rPr lang="es-CR" sz="1600">
                          <a:effectLst/>
                        </a:rPr>
                        <a:t>Dentro de los muestras</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SC dentro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CM dentro = </a:t>
                      </a:r>
                      <a:endParaRPr lang="es-CR" sz="1400" dirty="0">
                        <a:effectLst/>
                      </a:endParaRPr>
                    </a:p>
                    <a:p>
                      <a:pPr algn="ctr">
                        <a:lnSpc>
                          <a:spcPct val="115000"/>
                        </a:lnSpc>
                        <a:spcAft>
                          <a:spcPts val="0"/>
                        </a:spcAft>
                      </a:pPr>
                      <a:r>
                        <a:rPr lang="es-CR" sz="1600" dirty="0">
                          <a:effectLst/>
                        </a:rPr>
                        <a:t>(SC dentro) / (n-k)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r h="459656">
                <a:tc>
                  <a:txBody>
                    <a:bodyPr/>
                    <a:lstStyle/>
                    <a:p>
                      <a:pPr algn="ctr">
                        <a:lnSpc>
                          <a:spcPct val="115000"/>
                        </a:lnSpc>
                        <a:spcAft>
                          <a:spcPts val="0"/>
                        </a:spcAft>
                      </a:pPr>
                      <a:r>
                        <a:rPr lang="es-CR" sz="1600" dirty="0">
                          <a:effectLst/>
                        </a:rPr>
                        <a:t>Total</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SC total</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bl>
          </a:graphicData>
        </a:graphic>
      </p:graphicFrame>
      <p:sp>
        <p:nvSpPr>
          <p:cNvPr id="2" name="1 Rectángulo redondeado"/>
          <p:cNvSpPr/>
          <p:nvPr/>
        </p:nvSpPr>
        <p:spPr>
          <a:xfrm>
            <a:off x="2705100" y="127000"/>
            <a:ext cx="1854200" cy="33401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1429553115"/>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24423" y="1261954"/>
            <a:ext cx="8970377" cy="5226528"/>
          </a:xfrm>
        </p:spPr>
        <p:txBody>
          <a:bodyPr>
            <a:normAutofit/>
          </a:bodyPr>
          <a:lstStyle/>
          <a:p>
            <a:pPr algn="just"/>
            <a:r>
              <a:rPr lang="es-CR" sz="2400" dirty="0" smtClean="0">
                <a:latin typeface="Times New Roman" panose="02020603050405020304" pitchFamily="18" charset="0"/>
                <a:cs typeface="Times New Roman" panose="02020603050405020304" pitchFamily="18" charset="0"/>
              </a:rPr>
              <a:t>La suma de cuadrados es la forma en que se descompone las fuentes de variación en un análisis de variancia. Esto es indispensable para la prueba.</a:t>
            </a:r>
          </a:p>
          <a:p>
            <a:pPr algn="just"/>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Se posee un total de 3 sumas de cuadrados: suma total de cuadrados, suma de cuadrados dentro de los grupos y suma de cuadrados entre los grupos.</a:t>
            </a:r>
          </a:p>
          <a:p>
            <a:pPr algn="just"/>
            <a:endParaRPr lang="es-CR" sz="2400" dirty="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Se tiene que la suma  total de cuadrados es igual a la suma de cuadrados entre grupos o tratamientos más la suma de cuadrados dentro de los grupos o los tratamientos.</a:t>
            </a:r>
          </a:p>
          <a:p>
            <a:pPr marL="0" indent="0" algn="just">
              <a:buNone/>
            </a:pPr>
            <a:endParaRPr lang="es-CR" sz="2400" u="sng" dirty="0" smtClean="0">
              <a:latin typeface="Times New Roman" panose="02020603050405020304" pitchFamily="18" charset="0"/>
              <a:cs typeface="Times New Roman" panose="02020603050405020304" pitchFamily="18" charset="0"/>
            </a:endParaRPr>
          </a:p>
          <a:p>
            <a:pPr algn="just"/>
            <a:r>
              <a:rPr lang="es-CR" sz="2400" dirty="0" smtClean="0">
                <a:latin typeface="Times New Roman" panose="02020603050405020304" pitchFamily="18" charset="0"/>
                <a:cs typeface="Times New Roman" panose="02020603050405020304" pitchFamily="18" charset="0"/>
              </a:rPr>
              <a:t>Se expresa como:</a:t>
            </a:r>
            <a:endParaRPr lang="es-CR" sz="2400" dirty="0">
              <a:latin typeface="Times New Roman" panose="02020603050405020304" pitchFamily="18" charset="0"/>
              <a:cs typeface="Times New Roman" panose="02020603050405020304" pitchFamily="18" charset="0"/>
            </a:endParaRPr>
          </a:p>
          <a:p>
            <a:pPr marL="0" indent="0">
              <a:buNone/>
            </a:pPr>
            <a:endParaRPr lang="es-CR" sz="2400" u="sng" dirty="0">
              <a:latin typeface="Times New Roman" panose="02020603050405020304" pitchFamily="18" charset="0"/>
              <a:cs typeface="Times New Roman" panose="02020603050405020304" pitchFamily="18" charset="0"/>
            </a:endParaRPr>
          </a:p>
        </p:txBody>
      </p:sp>
      <p:sp>
        <p:nvSpPr>
          <p:cNvPr id="4" name="Título 1"/>
          <p:cNvSpPr>
            <a:spLocks noGrp="1"/>
          </p:cNvSpPr>
          <p:nvPr>
            <p:ph type="title"/>
          </p:nvPr>
        </p:nvSpPr>
        <p:spPr>
          <a:xfrm>
            <a:off x="112734" y="0"/>
            <a:ext cx="11812044" cy="1174917"/>
          </a:xfrm>
        </p:spPr>
        <p:txBody>
          <a:bodyPr>
            <a:normAutofit fontScale="90000"/>
          </a:bodyPr>
          <a:lstStyle/>
          <a:p>
            <a:pPr algn="ctr"/>
            <a:r>
              <a:rPr lang="es-CR" dirty="0" smtClean="0"/>
              <a:t>Diseño de una vía: estadística de prueba – suma de cuadrados</a:t>
            </a:r>
            <a:endParaRPr lang="es-ES" dirty="0"/>
          </a:p>
        </p:txBody>
      </p:sp>
      <mc:AlternateContent xmlns:mc="http://schemas.openxmlformats.org/markup-compatibility/2006" xmlns:a14="http://schemas.microsoft.com/office/drawing/2010/main">
        <mc:Choice Requires="a14">
          <p:sp>
            <p:nvSpPr>
              <p:cNvPr id="5" name="4 Rectángulo"/>
              <p:cNvSpPr/>
              <p:nvPr/>
            </p:nvSpPr>
            <p:spPr>
              <a:xfrm>
                <a:off x="3286797" y="5924904"/>
                <a:ext cx="38280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R" sz="2400" i="1">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𝑡𝑜𝑡𝑎𝑙</m:t>
                          </m:r>
                        </m:sub>
                      </m:sSub>
                      <m:r>
                        <a:rPr lang="es-CR" sz="2400" i="1">
                          <a:latin typeface="Cambria Math"/>
                        </a:rPr>
                        <m:t>=</m:t>
                      </m:r>
                      <m:r>
                        <a:rPr lang="es-CR" sz="2400" i="1">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𝑒𝑛𝑡𝑟𝑒</m:t>
                          </m:r>
                        </m:sub>
                      </m:sSub>
                      <m:r>
                        <a:rPr lang="es-CR" sz="2400" i="1">
                          <a:latin typeface="Cambria Math"/>
                        </a:rPr>
                        <m:t>+</m:t>
                      </m:r>
                      <m:r>
                        <a:rPr lang="es-CR" sz="2400" i="1">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𝑑𝑒𝑛𝑡𝑟𝑜</m:t>
                          </m:r>
                        </m:sub>
                      </m:sSub>
                    </m:oMath>
                  </m:oMathPara>
                </a14:m>
                <a:endParaRPr lang="es-CR" sz="2400" dirty="0"/>
              </a:p>
            </p:txBody>
          </p:sp>
        </mc:Choice>
        <mc:Fallback xmlns="">
          <p:sp>
            <p:nvSpPr>
              <p:cNvPr id="5" name="4 Rectángulo"/>
              <p:cNvSpPr>
                <a:spLocks noRot="1" noChangeAspect="1" noMove="1" noResize="1" noEditPoints="1" noAdjustHandles="1" noChangeArrowheads="1" noChangeShapeType="1" noTextEdit="1"/>
              </p:cNvSpPr>
              <p:nvPr/>
            </p:nvSpPr>
            <p:spPr>
              <a:xfrm>
                <a:off x="3286797" y="5924904"/>
                <a:ext cx="3828099" cy="461665"/>
              </a:xfrm>
              <a:prstGeom prst="rect">
                <a:avLst/>
              </a:prstGeom>
              <a:blipFill rotWithShape="1">
                <a:blip r:embed="rId2"/>
                <a:stretch>
                  <a:fillRect b="-2632"/>
                </a:stretch>
              </a:blipFill>
            </p:spPr>
            <p:txBody>
              <a:bodyPr/>
              <a:lstStyle/>
              <a:p>
                <a:r>
                  <a:rPr lang="es-CR">
                    <a:noFill/>
                  </a:rPr>
                  <a:t> </a:t>
                </a:r>
              </a:p>
            </p:txBody>
          </p:sp>
        </mc:Fallback>
      </mc:AlternateContent>
      <p:pic>
        <p:nvPicPr>
          <p:cNvPr id="27650" name="Picture 2" descr="http://www.socialresearchmethods.net/kb/Assets/images/statsim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275" y="1414463"/>
            <a:ext cx="2580654" cy="211613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ésultat de recherche d'images pour &quot;sum of squares&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7654" name="Picture 6" descr="http://jcflowers1.iweb.bsu.edu/rlo/eqs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1689" y="4928166"/>
            <a:ext cx="2155825" cy="1239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935796"/>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362211" y="1114845"/>
                <a:ext cx="8268222" cy="5561527"/>
              </a:xfrm>
            </p:spPr>
            <p:txBody>
              <a:bodyPr>
                <a:normAutofit/>
              </a:bodyPr>
              <a:lstStyle/>
              <a:p>
                <a:r>
                  <a:rPr lang="es-CR" sz="2400" dirty="0" smtClean="0">
                    <a:latin typeface="Times New Roman" panose="02020603050405020304" pitchFamily="18" charset="0"/>
                    <a:cs typeface="Times New Roman" panose="02020603050405020304" pitchFamily="18" charset="0"/>
                  </a:rPr>
                  <a:t>La suma total de cuadrados, </a:t>
                </a:r>
                <a:r>
                  <a:rPr lang="es-CR" sz="2400" dirty="0">
                    <a:latin typeface="Times New Roman" panose="02020603050405020304" pitchFamily="18" charset="0"/>
                    <a:cs typeface="Times New Roman" panose="02020603050405020304" pitchFamily="18" charset="0"/>
                  </a:rPr>
                  <a:t> </a:t>
                </a:r>
                <a:r>
                  <a:rPr lang="es-CR" sz="2400" dirty="0" smtClean="0">
                    <a:latin typeface="Times New Roman" panose="02020603050405020304" pitchFamily="18" charset="0"/>
                    <a:cs typeface="Times New Roman" panose="02020603050405020304" pitchFamily="18" charset="0"/>
                  </a:rPr>
                  <a:t>es </a:t>
                </a:r>
                <a:r>
                  <a:rPr lang="es-CR" sz="2400" dirty="0">
                    <a:latin typeface="Times New Roman" panose="02020603050405020304" pitchFamily="18" charset="0"/>
                    <a:cs typeface="Times New Roman" panose="02020603050405020304" pitchFamily="18" charset="0"/>
                  </a:rPr>
                  <a:t>la suma de los cuadrados de las desviaciones de las observaciones individuales a partir de la media de todas las observaciones tomadas </a:t>
                </a:r>
                <a:r>
                  <a:rPr lang="es-CR" sz="2400" dirty="0" smtClean="0">
                    <a:latin typeface="Times New Roman" panose="02020603050405020304" pitchFamily="18" charset="0"/>
                    <a:cs typeface="Times New Roman" panose="02020603050405020304" pitchFamily="18" charset="0"/>
                  </a:rPr>
                  <a:t>juntas.</a:t>
                </a:r>
              </a:p>
              <a:p>
                <a:endParaRPr lang="es-CR" sz="2400" dirty="0">
                  <a:latin typeface="Times New Roman" panose="02020603050405020304" pitchFamily="18" charset="0"/>
                  <a:cs typeface="Times New Roman" panose="02020603050405020304" pitchFamily="18" charset="0"/>
                </a:endParaRPr>
              </a:p>
              <a:p>
                <a:r>
                  <a:rPr lang="es-CR" sz="2400" b="1" dirty="0" smtClean="0">
                    <a:latin typeface="Times New Roman" panose="02020603050405020304" pitchFamily="18" charset="0"/>
                    <a:cs typeface="Times New Roman" panose="02020603050405020304" pitchFamily="18" charset="0"/>
                  </a:rPr>
                  <a:t>La suma </a:t>
                </a:r>
                <a:r>
                  <a:rPr lang="es-CR" sz="2400" b="1" dirty="0">
                    <a:latin typeface="Times New Roman" panose="02020603050405020304" pitchFamily="18" charset="0"/>
                    <a:cs typeface="Times New Roman" panose="02020603050405020304" pitchFamily="18" charset="0"/>
                  </a:rPr>
                  <a:t>total de </a:t>
                </a:r>
                <a:r>
                  <a:rPr lang="es-CR" sz="2400" b="1" dirty="0" smtClean="0">
                    <a:latin typeface="Times New Roman" panose="02020603050405020304" pitchFamily="18" charset="0"/>
                    <a:cs typeface="Times New Roman" panose="02020603050405020304" pitchFamily="18" charset="0"/>
                  </a:rPr>
                  <a:t>cu</a:t>
                </a:r>
                <a:r>
                  <a:rPr lang="es-CR" sz="2400" b="1" dirty="0">
                    <a:latin typeface="Times New Roman" panose="02020603050405020304" pitchFamily="18" charset="0"/>
                    <a:cs typeface="Times New Roman" panose="02020603050405020304" pitchFamily="18" charset="0"/>
                  </a:rPr>
                  <a:t>a</a:t>
                </a:r>
                <a:r>
                  <a:rPr lang="es-CR" sz="2400" b="1" dirty="0" smtClean="0">
                    <a:latin typeface="Times New Roman" panose="02020603050405020304" pitchFamily="18" charset="0"/>
                    <a:cs typeface="Times New Roman" panose="02020603050405020304" pitchFamily="18" charset="0"/>
                  </a:rPr>
                  <a:t>drados </a:t>
                </a:r>
                <a:r>
                  <a:rPr lang="es-CR" sz="2400" dirty="0" smtClean="0">
                    <a:latin typeface="Times New Roman" panose="02020603050405020304" pitchFamily="18" charset="0"/>
                    <a:cs typeface="Times New Roman" panose="02020603050405020304" pitchFamily="18" charset="0"/>
                  </a:rPr>
                  <a:t>(</a:t>
                </a:r>
                <a14:m>
                  <m:oMath xmlns:m="http://schemas.openxmlformats.org/officeDocument/2006/math">
                    <m:r>
                      <a:rPr lang="es-CR" sz="2400" i="1">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𝑡𝑜𝑡𝑎𝑙</m:t>
                        </m:r>
                      </m:sub>
                    </m:sSub>
                  </m:oMath>
                </a14:m>
                <a:r>
                  <a:rPr lang="es-CR" sz="2400" dirty="0" smtClean="0">
                    <a:latin typeface="Times New Roman" panose="02020603050405020304" pitchFamily="18" charset="0"/>
                    <a:cs typeface="Times New Roman" panose="02020603050405020304" pitchFamily="18" charset="0"/>
                  </a:rPr>
                  <a:t>),  se define como:</a:t>
                </a:r>
              </a:p>
              <a:p>
                <a:endParaRPr lang="es-CR" sz="2400" dirty="0" smtClean="0">
                  <a:latin typeface="Times New Roman" panose="02020603050405020304" pitchFamily="18" charset="0"/>
                  <a:cs typeface="Times New Roman" panose="02020603050405020304" pitchFamily="18" charset="0"/>
                </a:endParaRPr>
              </a:p>
              <a:p>
                <a:endParaRPr lang="es-CR" sz="2400" dirty="0" smtClean="0">
                  <a:latin typeface="Times New Roman" panose="02020603050405020304" pitchFamily="18" charset="0"/>
                  <a:cs typeface="Times New Roman" panose="02020603050405020304" pitchFamily="18" charset="0"/>
                </a:endParaRPr>
              </a:p>
              <a:p>
                <a:endParaRPr lang="es-CR" sz="2400" dirty="0" smtClean="0">
                  <a:latin typeface="Times New Roman" panose="02020603050405020304" pitchFamily="18" charset="0"/>
                  <a:cs typeface="Times New Roman" panose="02020603050405020304" pitchFamily="18" charset="0"/>
                </a:endParaRPr>
              </a:p>
              <a:p>
                <a:endParaRPr lang="es-CR" sz="2400" dirty="0">
                  <a:latin typeface="Times New Roman" panose="02020603050405020304" pitchFamily="18" charset="0"/>
                  <a:cs typeface="Times New Roman" panose="02020603050405020304" pitchFamily="18" charset="0"/>
                </a:endParaRPr>
              </a:p>
              <a:p>
                <a:pPr marL="0" indent="0">
                  <a:buNone/>
                </a:pPr>
                <a:r>
                  <a:rPr lang="es-CR" sz="2400" dirty="0" smtClean="0"/>
                  <a:t>La </a:t>
                </a:r>
                <a14:m>
                  <m:oMath xmlns:m="http://schemas.openxmlformats.org/officeDocument/2006/math">
                    <m:nary>
                      <m:naryPr>
                        <m:chr m:val="∑"/>
                        <m:limLoc m:val="undOvr"/>
                        <m:ctrlPr>
                          <a:rPr lang="es-CR" sz="2400" i="1">
                            <a:latin typeface="Cambria Math" panose="02040503050406030204" pitchFamily="18" charset="0"/>
                          </a:rPr>
                        </m:ctrlPr>
                      </m:naryPr>
                      <m:sub>
                        <m:r>
                          <a:rPr lang="es-CR" sz="2400" i="1">
                            <a:latin typeface="Cambria Math"/>
                          </a:rPr>
                          <m:t>𝑗</m:t>
                        </m:r>
                        <m:r>
                          <a:rPr lang="es-CR" sz="2400" i="1">
                            <a:latin typeface="Cambria Math"/>
                          </a:rPr>
                          <m:t>=1</m:t>
                        </m:r>
                      </m:sub>
                      <m:sup>
                        <m:r>
                          <a:rPr lang="es-CR" sz="2400" i="1">
                            <a:latin typeface="Cambria Math"/>
                          </a:rPr>
                          <m:t>𝑘</m:t>
                        </m:r>
                      </m:sup>
                      <m:e/>
                    </m:nary>
                  </m:oMath>
                </a14:m>
                <a:r>
                  <a:rPr lang="es-CR" sz="2400" dirty="0" smtClean="0">
                    <a:latin typeface="Times New Roman" panose="02020603050405020304" pitchFamily="18" charset="0"/>
                    <a:cs typeface="Times New Roman" panose="02020603050405020304" pitchFamily="18" charset="0"/>
                  </a:rPr>
                  <a:t> indica la suma de </a:t>
                </a:r>
                <a:r>
                  <a:rPr lang="es-CR" sz="2400" dirty="0" err="1" smtClean="0">
                    <a:latin typeface="Times New Roman" panose="02020603050405020304" pitchFamily="18" charset="0"/>
                    <a:cs typeface="Times New Roman" panose="02020603050405020304" pitchFamily="18" charset="0"/>
                  </a:rPr>
                  <a:t>desviciones</a:t>
                </a:r>
                <a:r>
                  <a:rPr lang="es-CR" sz="2400" dirty="0" smtClean="0">
                    <a:latin typeface="Times New Roman" panose="02020603050405020304" pitchFamily="18" charset="0"/>
                    <a:cs typeface="Times New Roman" panose="02020603050405020304" pitchFamily="18" charset="0"/>
                  </a:rPr>
                  <a:t> para los grupos </a:t>
                </a:r>
              </a:p>
              <a:p>
                <a:pPr marL="0" indent="0">
                  <a:buNone/>
                </a:pPr>
                <a:r>
                  <a:rPr lang="es-CR" sz="2400" dirty="0" smtClean="0">
                    <a:latin typeface="Times New Roman" panose="02020603050405020304" pitchFamily="18" charset="0"/>
                    <a:cs typeface="Times New Roman" panose="02020603050405020304" pitchFamily="18" charset="0"/>
                  </a:rPr>
                  <a:t>La </a:t>
                </a:r>
                <a14:m>
                  <m:oMath xmlns:m="http://schemas.openxmlformats.org/officeDocument/2006/math">
                    <m:nary>
                      <m:naryPr>
                        <m:chr m:val="∑"/>
                        <m:limLoc m:val="undOvr"/>
                        <m:ctrlPr>
                          <a:rPr lang="es-CR" sz="2400" i="1">
                            <a:latin typeface="Cambria Math" panose="02040503050406030204" pitchFamily="18" charset="0"/>
                          </a:rPr>
                        </m:ctrlPr>
                      </m:naryPr>
                      <m:sub>
                        <m:r>
                          <a:rPr lang="es-CR" sz="2400" i="1">
                            <a:latin typeface="Cambria Math"/>
                          </a:rPr>
                          <m:t>𝑖</m:t>
                        </m:r>
                        <m:r>
                          <a:rPr lang="es-CR" sz="2400" i="1">
                            <a:latin typeface="Cambria Math"/>
                          </a:rPr>
                          <m:t>=1</m:t>
                        </m:r>
                      </m:sub>
                      <m:sup>
                        <m:sSub>
                          <m:sSubPr>
                            <m:ctrlPr>
                              <a:rPr lang="es-CR" sz="2400" i="1">
                                <a:latin typeface="Cambria Math" panose="02040503050406030204" pitchFamily="18" charset="0"/>
                              </a:rPr>
                            </m:ctrlPr>
                          </m:sSubPr>
                          <m:e>
                            <m:r>
                              <a:rPr lang="es-CR" sz="2400" i="1">
                                <a:latin typeface="Cambria Math"/>
                              </a:rPr>
                              <m:t>𝑛</m:t>
                            </m:r>
                          </m:e>
                          <m:sub>
                            <m:r>
                              <a:rPr lang="es-CR" sz="2400" i="1">
                                <a:latin typeface="Cambria Math"/>
                              </a:rPr>
                              <m:t>𝑗</m:t>
                            </m:r>
                          </m:sub>
                        </m:sSub>
                      </m:sup>
                      <m:e/>
                    </m:nary>
                  </m:oMath>
                </a14:m>
                <a:r>
                  <a:rPr lang="es-CR" sz="2400" dirty="0" smtClean="0"/>
                  <a:t> indica la suma de los totales por grupos</a:t>
                </a:r>
                <a:endParaRPr lang="es-CR" sz="2400" dirty="0"/>
              </a:p>
              <a:p>
                <a:pPr marL="0" indent="0">
                  <a:buNone/>
                </a:pPr>
                <a:endParaRPr lang="es-CR" sz="2400" dirty="0" smtClean="0">
                  <a:latin typeface="Times New Roman" panose="02020603050405020304" pitchFamily="18" charset="0"/>
                  <a:cs typeface="Times New Roman" panose="02020603050405020304" pitchFamily="18" charset="0"/>
                </a:endParaRPr>
              </a:p>
              <a:p>
                <a:pPr marL="0" indent="0">
                  <a:buNone/>
                </a:pPr>
                <a:endParaRPr lang="es-CR" sz="2400" dirty="0" smtClean="0">
                  <a:latin typeface="Times New Roman" panose="02020603050405020304" pitchFamily="18" charset="0"/>
                  <a:cs typeface="Times New Roman" panose="02020603050405020304" pitchFamily="18" charset="0"/>
                </a:endParaRPr>
              </a:p>
              <a:p>
                <a:endParaRPr lang="es-CR" sz="2400" dirty="0">
                  <a:latin typeface="Times New Roman" panose="02020603050405020304" pitchFamily="18" charset="0"/>
                  <a:cs typeface="Times New Roman" panose="02020603050405020304" pitchFamily="18" charset="0"/>
                </a:endParaRP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362211" y="1114845"/>
                <a:ext cx="8268222" cy="5561527"/>
              </a:xfrm>
              <a:blipFill rotWithShape="1">
                <a:blip r:embed="rId2"/>
                <a:stretch>
                  <a:fillRect l="-1105" t="-1535" r="-368"/>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5" name="4 Rectángulo"/>
              <p:cNvSpPr/>
              <p:nvPr/>
            </p:nvSpPr>
            <p:spPr>
              <a:xfrm>
                <a:off x="2905126" y="3696795"/>
                <a:ext cx="2899512" cy="917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R" i="1">
                          <a:latin typeface="Cambria Math"/>
                        </a:rPr>
                        <m:t>𝑆</m:t>
                      </m:r>
                      <m:sSub>
                        <m:sSubPr>
                          <m:ctrlPr>
                            <a:rPr lang="es-CR" i="1">
                              <a:latin typeface="Cambria Math" panose="02040503050406030204" pitchFamily="18" charset="0"/>
                            </a:rPr>
                          </m:ctrlPr>
                        </m:sSubPr>
                        <m:e>
                          <m:r>
                            <a:rPr lang="es-CR" i="1">
                              <a:latin typeface="Cambria Math"/>
                            </a:rPr>
                            <m:t>𝐶</m:t>
                          </m:r>
                        </m:e>
                        <m:sub>
                          <m:r>
                            <a:rPr lang="es-CR" i="1">
                              <a:latin typeface="Cambria Math"/>
                            </a:rPr>
                            <m:t>𝑡𝑜𝑡𝑎𝑙</m:t>
                          </m:r>
                        </m:sub>
                      </m:sSub>
                      <m:r>
                        <a:rPr lang="es-CR" i="1">
                          <a:latin typeface="Cambria Math"/>
                        </a:rPr>
                        <m:t>= </m:t>
                      </m:r>
                      <m:nary>
                        <m:naryPr>
                          <m:chr m:val="∑"/>
                          <m:limLoc m:val="undOvr"/>
                          <m:ctrlPr>
                            <a:rPr lang="es-CR" i="1">
                              <a:latin typeface="Cambria Math" panose="02040503050406030204" pitchFamily="18" charset="0"/>
                            </a:rPr>
                          </m:ctrlPr>
                        </m:naryPr>
                        <m:sub>
                          <m:r>
                            <a:rPr lang="es-CR" i="1">
                              <a:latin typeface="Cambria Math"/>
                            </a:rPr>
                            <m:t>𝑗</m:t>
                          </m:r>
                          <m:r>
                            <a:rPr lang="es-CR" i="1">
                              <a:latin typeface="Cambria Math"/>
                            </a:rPr>
                            <m:t>=1</m:t>
                          </m:r>
                        </m:sub>
                        <m:sup>
                          <m:r>
                            <a:rPr lang="es-CR" i="1">
                              <a:latin typeface="Cambria Math"/>
                            </a:rPr>
                            <m:t>𝑘</m:t>
                          </m:r>
                        </m:sup>
                        <m:e>
                          <m:nary>
                            <m:naryPr>
                              <m:chr m:val="∑"/>
                              <m:limLoc m:val="undOvr"/>
                              <m:ctrlPr>
                                <a:rPr lang="es-CR" i="1">
                                  <a:latin typeface="Cambria Math" panose="02040503050406030204" pitchFamily="18" charset="0"/>
                                </a:rPr>
                              </m:ctrlPr>
                            </m:naryPr>
                            <m:sub>
                              <m:r>
                                <a:rPr lang="es-CR" i="1">
                                  <a:latin typeface="Cambria Math"/>
                                </a:rPr>
                                <m:t>𝑖</m:t>
                              </m:r>
                              <m:r>
                                <a:rPr lang="es-CR" i="1">
                                  <a:latin typeface="Cambria Math"/>
                                </a:rPr>
                                <m:t>=1</m:t>
                              </m:r>
                            </m:sub>
                            <m:sup>
                              <m:sSub>
                                <m:sSubPr>
                                  <m:ctrlPr>
                                    <a:rPr lang="es-CR" i="1">
                                      <a:latin typeface="Cambria Math" panose="02040503050406030204" pitchFamily="18" charset="0"/>
                                    </a:rPr>
                                  </m:ctrlPr>
                                </m:sSubPr>
                                <m:e>
                                  <m:r>
                                    <a:rPr lang="es-CR" i="1">
                                      <a:latin typeface="Cambria Math"/>
                                    </a:rPr>
                                    <m:t>𝑛</m:t>
                                  </m:r>
                                </m:e>
                                <m:sub>
                                  <m:r>
                                    <a:rPr lang="es-CR" i="1">
                                      <a:latin typeface="Cambria Math"/>
                                    </a:rPr>
                                    <m:t>𝑗</m:t>
                                  </m:r>
                                </m:sub>
                              </m:sSub>
                            </m:sup>
                            <m:e>
                              <m:sSup>
                                <m:sSupPr>
                                  <m:ctrlPr>
                                    <a:rPr lang="es-CR" i="1">
                                      <a:latin typeface="Cambria Math" panose="02040503050406030204" pitchFamily="18" charset="0"/>
                                    </a:rPr>
                                  </m:ctrlPr>
                                </m:sSupPr>
                                <m:e>
                                  <m:r>
                                    <a:rPr lang="es-CR" i="1">
                                      <a:latin typeface="Cambria Math"/>
                                    </a:rPr>
                                    <m:t>(</m:t>
                                  </m:r>
                                  <m:sSub>
                                    <m:sSubPr>
                                      <m:ctrlPr>
                                        <a:rPr lang="es-CR" i="1">
                                          <a:latin typeface="Cambria Math" panose="02040503050406030204" pitchFamily="18" charset="0"/>
                                        </a:rPr>
                                      </m:ctrlPr>
                                    </m:sSubPr>
                                    <m:e>
                                      <m:r>
                                        <a:rPr lang="es-CR" i="1">
                                          <a:latin typeface="Cambria Math"/>
                                        </a:rPr>
                                        <m:t>𝑥</m:t>
                                      </m:r>
                                    </m:e>
                                    <m:sub>
                                      <m:r>
                                        <a:rPr lang="es-CR" i="1">
                                          <a:latin typeface="Cambria Math"/>
                                        </a:rPr>
                                        <m:t>𝑖𝑗</m:t>
                                      </m:r>
                                    </m:sub>
                                  </m:sSub>
                                  <m:r>
                                    <a:rPr lang="es-CR" i="1">
                                      <a:latin typeface="Cambria Math"/>
                                    </a:rPr>
                                    <m:t>−</m:t>
                                  </m:r>
                                  <m:acc>
                                    <m:accPr>
                                      <m:chr m:val="̅"/>
                                      <m:ctrlPr>
                                        <a:rPr lang="es-CR" i="1">
                                          <a:latin typeface="Cambria Math" panose="02040503050406030204" pitchFamily="18" charset="0"/>
                                        </a:rPr>
                                      </m:ctrlPr>
                                    </m:accPr>
                                    <m:e>
                                      <m:sSub>
                                        <m:sSubPr>
                                          <m:ctrlPr>
                                            <a:rPr lang="es-CR" i="1">
                                              <a:latin typeface="Cambria Math" panose="02040503050406030204" pitchFamily="18" charset="0"/>
                                            </a:rPr>
                                          </m:ctrlPr>
                                        </m:sSubPr>
                                        <m:e>
                                          <m:r>
                                            <a:rPr lang="es-CR" i="1">
                                              <a:latin typeface="Cambria Math"/>
                                            </a:rPr>
                                            <m:t>𝑥</m:t>
                                          </m:r>
                                        </m:e>
                                        <m:sub>
                                          <m:r>
                                            <a:rPr lang="es-CR" i="1">
                                              <a:latin typeface="Cambria Math"/>
                                            </a:rPr>
                                            <m:t>..</m:t>
                                          </m:r>
                                        </m:sub>
                                      </m:sSub>
                                    </m:e>
                                  </m:acc>
                                  <m:r>
                                    <a:rPr lang="es-CR" i="1">
                                      <a:latin typeface="Cambria Math"/>
                                    </a:rPr>
                                    <m:t>)</m:t>
                                  </m:r>
                                </m:e>
                                <m:sup>
                                  <m:r>
                                    <a:rPr lang="es-CR" i="1">
                                      <a:latin typeface="Cambria Math"/>
                                    </a:rPr>
                                    <m:t>2</m:t>
                                  </m:r>
                                </m:sup>
                              </m:sSup>
                            </m:e>
                          </m:nary>
                        </m:e>
                      </m:nary>
                    </m:oMath>
                  </m:oMathPara>
                </a14:m>
                <a:endParaRPr lang="es-CR" dirty="0"/>
              </a:p>
            </p:txBody>
          </p:sp>
        </mc:Choice>
        <mc:Fallback xmlns="">
          <p:sp>
            <p:nvSpPr>
              <p:cNvPr id="5" name="4 Rectángulo"/>
              <p:cNvSpPr>
                <a:spLocks noRot="1" noChangeAspect="1" noMove="1" noResize="1" noEditPoints="1" noAdjustHandles="1" noChangeArrowheads="1" noChangeShapeType="1" noTextEdit="1"/>
              </p:cNvSpPr>
              <p:nvPr/>
            </p:nvSpPr>
            <p:spPr>
              <a:xfrm>
                <a:off x="2905126" y="3696795"/>
                <a:ext cx="2899512" cy="917431"/>
              </a:xfrm>
              <a:prstGeom prst="rect">
                <a:avLst/>
              </a:prstGeom>
              <a:blipFill rotWithShape="1">
                <a:blip r:embed="rId3"/>
                <a:stretch>
                  <a:fillRect/>
                </a:stretch>
              </a:blipFill>
            </p:spPr>
            <p:txBody>
              <a:bodyPr/>
              <a:lstStyle/>
              <a:p>
                <a:r>
                  <a:rPr lang="es-CR">
                    <a:noFill/>
                  </a:rPr>
                  <a:t> </a:t>
                </a:r>
              </a:p>
            </p:txBody>
          </p:sp>
        </mc:Fallback>
      </mc:AlternateContent>
      <p:sp>
        <p:nvSpPr>
          <p:cNvPr id="6" name="Título 1"/>
          <p:cNvSpPr>
            <a:spLocks noGrp="1"/>
          </p:cNvSpPr>
          <p:nvPr>
            <p:ph type="title"/>
          </p:nvPr>
        </p:nvSpPr>
        <p:spPr>
          <a:xfrm>
            <a:off x="112734" y="0"/>
            <a:ext cx="11812044" cy="1174917"/>
          </a:xfrm>
        </p:spPr>
        <p:txBody>
          <a:bodyPr>
            <a:normAutofit fontScale="90000"/>
          </a:bodyPr>
          <a:lstStyle/>
          <a:p>
            <a:pPr algn="ctr"/>
            <a:r>
              <a:rPr lang="es-CR" dirty="0" smtClean="0"/>
              <a:t>Diseño de una vía: estadística de prueba – suma de cuadrados</a:t>
            </a:r>
            <a:endParaRPr lang="es-ES" dirty="0"/>
          </a:p>
        </p:txBody>
      </p:sp>
      <p:sp>
        <p:nvSpPr>
          <p:cNvPr id="2" name="AutoShape 2" descr="https://upload.wikimedia.org/math/6/9/b/69b2e43649daeafd23ca54526f307093.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28676" name="Picture 4" descr="http://www.trizsigma.com/pic/reg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8774" y="2852920"/>
            <a:ext cx="3705226" cy="326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8831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7607300" y="1825625"/>
            <a:ext cx="3746500" cy="4351338"/>
          </a:xfrm>
        </p:spPr>
        <p:txBody>
          <a:bodyPr/>
          <a:lstStyle/>
          <a:p>
            <a:pPr marL="0" indent="0" algn="ctr">
              <a:buNone/>
            </a:pPr>
            <a:r>
              <a:rPr lang="es-CR" dirty="0" smtClean="0"/>
              <a:t>¿Como se calcula la</a:t>
            </a:r>
            <a:r>
              <a:rPr lang="es-CR" b="1" dirty="0" smtClean="0">
                <a:latin typeface="Times New Roman" panose="02020603050405020304" pitchFamily="18" charset="0"/>
                <a:cs typeface="Times New Roman" panose="02020603050405020304" pitchFamily="18" charset="0"/>
              </a:rPr>
              <a:t>  </a:t>
            </a:r>
            <a:r>
              <a:rPr lang="es-CR" b="1" dirty="0">
                <a:latin typeface="Times New Roman" panose="02020603050405020304" pitchFamily="18" charset="0"/>
                <a:cs typeface="Times New Roman" panose="02020603050405020304" pitchFamily="18" charset="0"/>
              </a:rPr>
              <a:t>suma total de </a:t>
            </a:r>
            <a:r>
              <a:rPr lang="es-CR" b="1" dirty="0" smtClean="0">
                <a:latin typeface="Times New Roman" panose="02020603050405020304" pitchFamily="18" charset="0"/>
                <a:cs typeface="Times New Roman" panose="02020603050405020304" pitchFamily="18" charset="0"/>
              </a:rPr>
              <a:t>cuadrado</a:t>
            </a:r>
            <a:r>
              <a:rPr lang="es-CR" dirty="0" smtClean="0"/>
              <a:t> ?</a:t>
            </a:r>
            <a:endParaRPr lang="es-CR" dirty="0"/>
          </a:p>
        </p:txBody>
      </p:sp>
      <p:sp>
        <p:nvSpPr>
          <p:cNvPr id="4" name="Título 1"/>
          <p:cNvSpPr>
            <a:spLocks noGrp="1"/>
          </p:cNvSpPr>
          <p:nvPr>
            <p:ph type="title"/>
          </p:nvPr>
        </p:nvSpPr>
        <p:spPr>
          <a:xfrm>
            <a:off x="112734" y="0"/>
            <a:ext cx="11812044" cy="1174917"/>
          </a:xfrm>
        </p:spPr>
        <p:txBody>
          <a:bodyPr>
            <a:normAutofit fontScale="90000"/>
          </a:bodyPr>
          <a:lstStyle/>
          <a:p>
            <a:pPr algn="ctr"/>
            <a:r>
              <a:rPr lang="es-CR" dirty="0" smtClean="0"/>
              <a:t>Diseño de una vía: estadística de prueba – suma de cuadrados</a:t>
            </a:r>
            <a:endParaRPr lang="es-ES" dirty="0"/>
          </a:p>
        </p:txBody>
      </p:sp>
      <p:graphicFrame>
        <p:nvGraphicFramePr>
          <p:cNvPr id="8" name="7 Tabla"/>
          <p:cNvGraphicFramePr>
            <a:graphicFrameLocks noGrp="1"/>
          </p:cNvGraphicFramePr>
          <p:nvPr>
            <p:extLst>
              <p:ext uri="{D42A27DB-BD31-4B8C-83A1-F6EECF244321}">
                <p14:modId xmlns:p14="http://schemas.microsoft.com/office/powerpoint/2010/main" val="4000849299"/>
              </p:ext>
            </p:extLst>
          </p:nvPr>
        </p:nvGraphicFramePr>
        <p:xfrm>
          <a:off x="660400" y="1333498"/>
          <a:ext cx="6045200" cy="4618044"/>
        </p:xfrm>
        <a:graphic>
          <a:graphicData uri="http://schemas.openxmlformats.org/drawingml/2006/table">
            <a:tbl>
              <a:tblPr>
                <a:tableStyleId>{5C22544A-7EE6-4342-B048-85BDC9FD1C3A}</a:tableStyleId>
              </a:tblPr>
              <a:tblGrid>
                <a:gridCol w="947120"/>
                <a:gridCol w="1403036"/>
                <a:gridCol w="1215608"/>
                <a:gridCol w="1567394"/>
                <a:gridCol w="912042"/>
              </a:tblGrid>
              <a:tr h="513116">
                <a:tc>
                  <a:txBody>
                    <a:bodyPr/>
                    <a:lstStyle/>
                    <a:p>
                      <a:pPr algn="ctr" fontAlgn="b"/>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sng" strike="noStrike" dirty="0">
                          <a:effectLst/>
                        </a:rPr>
                        <a:t>Tratamiento 1</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sng" strike="noStrike" dirty="0">
                          <a:effectLst/>
                        </a:rPr>
                        <a:t>Tratamiento 2</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sng" strike="noStrike" dirty="0">
                          <a:effectLst/>
                        </a:rPr>
                        <a:t> Tratamiento 3</a:t>
                      </a:r>
                      <a:endParaRPr lang="es-CR" sz="1600" b="1" i="0" u="sng" strike="noStrike" dirty="0">
                        <a:solidFill>
                          <a:srgbClr val="000000"/>
                        </a:solidFill>
                        <a:effectLst/>
                        <a:latin typeface="Calibri"/>
                      </a:endParaRPr>
                    </a:p>
                  </a:txBody>
                  <a:tcPr marL="9525" marR="9525" marT="9525" marB="0" anchor="b"/>
                </a:tc>
                <a:tc>
                  <a:txBody>
                    <a:bodyPr/>
                    <a:lstStyle/>
                    <a:p>
                      <a:pPr algn="ctr" fontAlgn="b"/>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2</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12</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a:effectLst/>
                        </a:rPr>
                        <a:t>22</a:t>
                      </a:r>
                      <a:endParaRPr lang="es-CR" sz="1600" b="0" i="0" u="none" strike="noStrike">
                        <a:solidFill>
                          <a:srgbClr val="000000"/>
                        </a:solidFill>
                        <a:effectLst/>
                        <a:latin typeface="Calibri"/>
                      </a:endParaRPr>
                    </a:p>
                  </a:txBody>
                  <a:tcPr marL="9525" marR="9525" marT="9525" marB="0" anchor="b"/>
                </a:tc>
                <a:tc>
                  <a:txBody>
                    <a:bodyPr/>
                    <a:lstStyle/>
                    <a:p>
                      <a:pPr algn="ctr" fontAlgn="b"/>
                      <a:endParaRPr lang="es-CR" sz="1600" b="0" i="0" u="none" strike="noStrike">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4</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14</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24</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a:effectLst/>
                        </a:rPr>
                        <a:t>6</a:t>
                      </a:r>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16</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26</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a:effectLst/>
                        </a:rPr>
                        <a:t>8</a:t>
                      </a:r>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18</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28</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r>
              <a:tr h="513116">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10</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20</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30</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b="1" i="0" u="none" strike="noStrike" dirty="0" smtClean="0">
                          <a:effectLst/>
                        </a:rPr>
                        <a:t>General</a:t>
                      </a:r>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r>
                        <a:rPr lang="es-CR" sz="1600" b="1" u="sng" strike="noStrike" dirty="0">
                          <a:effectLst/>
                        </a:rPr>
                        <a:t>Promedio</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16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26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16</a:t>
                      </a:r>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r>
                        <a:rPr lang="es-CR" sz="1600" b="1" u="sng" strike="noStrike" dirty="0">
                          <a:effectLst/>
                        </a:rPr>
                        <a:t>Total</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a:effectLst/>
                        </a:rPr>
                        <a:t>6</a:t>
                      </a:r>
                      <a:endParaRPr lang="es-CR" sz="1600" b="1" i="0" u="none" strike="noStrike">
                        <a:solidFill>
                          <a:srgbClr val="000000"/>
                        </a:solidFill>
                        <a:effectLst/>
                        <a:latin typeface="Calibri"/>
                      </a:endParaRPr>
                    </a:p>
                  </a:txBody>
                  <a:tcPr marL="9525" marR="9525" marT="9525" marB="0" anchor="b"/>
                </a:tc>
                <a:tc>
                  <a:txBody>
                    <a:bodyPr/>
                    <a:lstStyle/>
                    <a:p>
                      <a:pPr algn="ctr" fontAlgn="b"/>
                      <a:r>
                        <a:rPr lang="es-CR" sz="1600" b="1" u="none" strike="noStrike" dirty="0">
                          <a:effectLst/>
                        </a:rPr>
                        <a:t>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18</a:t>
                      </a:r>
                      <a:endParaRPr lang="es-CR" sz="1600" b="1" i="0" u="none" strike="noStrike" dirty="0">
                        <a:solidFill>
                          <a:srgbClr val="000000"/>
                        </a:solidFill>
                        <a:effectLst/>
                        <a:latin typeface="Calibri"/>
                      </a:endParaRPr>
                    </a:p>
                  </a:txBody>
                  <a:tcPr marL="9525" marR="9525" marT="9525" marB="0" anchor="b"/>
                </a:tc>
              </a:tr>
            </a:tbl>
          </a:graphicData>
        </a:graphic>
      </p:graphicFrame>
      <mc:AlternateContent xmlns:mc="http://schemas.openxmlformats.org/markup-compatibility/2006" xmlns:a14="http://schemas.microsoft.com/office/drawing/2010/main">
        <mc:Choice Requires="a14">
          <p:sp>
            <p:nvSpPr>
              <p:cNvPr id="9" name="8 Rectángulo"/>
              <p:cNvSpPr/>
              <p:nvPr/>
            </p:nvSpPr>
            <p:spPr>
              <a:xfrm>
                <a:off x="8010526" y="4156605"/>
                <a:ext cx="2899512" cy="917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R" i="1">
                          <a:latin typeface="Cambria Math"/>
                        </a:rPr>
                        <m:t>𝑆</m:t>
                      </m:r>
                      <m:sSub>
                        <m:sSubPr>
                          <m:ctrlPr>
                            <a:rPr lang="es-CR" i="1">
                              <a:latin typeface="Cambria Math" panose="02040503050406030204" pitchFamily="18" charset="0"/>
                            </a:rPr>
                          </m:ctrlPr>
                        </m:sSubPr>
                        <m:e>
                          <m:r>
                            <a:rPr lang="es-CR" i="1">
                              <a:latin typeface="Cambria Math"/>
                            </a:rPr>
                            <m:t>𝐶</m:t>
                          </m:r>
                        </m:e>
                        <m:sub>
                          <m:r>
                            <a:rPr lang="es-CR" i="1">
                              <a:latin typeface="Cambria Math"/>
                            </a:rPr>
                            <m:t>𝑡𝑜𝑡𝑎𝑙</m:t>
                          </m:r>
                        </m:sub>
                      </m:sSub>
                      <m:r>
                        <a:rPr lang="es-CR" i="1">
                          <a:latin typeface="Cambria Math"/>
                        </a:rPr>
                        <m:t>= </m:t>
                      </m:r>
                      <m:nary>
                        <m:naryPr>
                          <m:chr m:val="∑"/>
                          <m:limLoc m:val="undOvr"/>
                          <m:ctrlPr>
                            <a:rPr lang="es-CR" i="1">
                              <a:latin typeface="Cambria Math" panose="02040503050406030204" pitchFamily="18" charset="0"/>
                            </a:rPr>
                          </m:ctrlPr>
                        </m:naryPr>
                        <m:sub>
                          <m:r>
                            <a:rPr lang="es-CR" i="1">
                              <a:latin typeface="Cambria Math"/>
                            </a:rPr>
                            <m:t>𝑗</m:t>
                          </m:r>
                          <m:r>
                            <a:rPr lang="es-CR" i="1">
                              <a:latin typeface="Cambria Math"/>
                            </a:rPr>
                            <m:t>=1</m:t>
                          </m:r>
                        </m:sub>
                        <m:sup>
                          <m:r>
                            <a:rPr lang="es-CR" i="1">
                              <a:latin typeface="Cambria Math"/>
                            </a:rPr>
                            <m:t>𝑘</m:t>
                          </m:r>
                        </m:sup>
                        <m:e>
                          <m:nary>
                            <m:naryPr>
                              <m:chr m:val="∑"/>
                              <m:limLoc m:val="undOvr"/>
                              <m:ctrlPr>
                                <a:rPr lang="es-CR" i="1">
                                  <a:latin typeface="Cambria Math" panose="02040503050406030204" pitchFamily="18" charset="0"/>
                                </a:rPr>
                              </m:ctrlPr>
                            </m:naryPr>
                            <m:sub>
                              <m:r>
                                <a:rPr lang="es-CR" i="1">
                                  <a:latin typeface="Cambria Math"/>
                                </a:rPr>
                                <m:t>𝑖</m:t>
                              </m:r>
                              <m:r>
                                <a:rPr lang="es-CR" i="1">
                                  <a:latin typeface="Cambria Math"/>
                                </a:rPr>
                                <m:t>=1</m:t>
                              </m:r>
                            </m:sub>
                            <m:sup>
                              <m:sSub>
                                <m:sSubPr>
                                  <m:ctrlPr>
                                    <a:rPr lang="es-CR" i="1">
                                      <a:latin typeface="Cambria Math" panose="02040503050406030204" pitchFamily="18" charset="0"/>
                                    </a:rPr>
                                  </m:ctrlPr>
                                </m:sSubPr>
                                <m:e>
                                  <m:r>
                                    <a:rPr lang="es-CR" i="1">
                                      <a:latin typeface="Cambria Math"/>
                                    </a:rPr>
                                    <m:t>𝑛</m:t>
                                  </m:r>
                                </m:e>
                                <m:sub>
                                  <m:r>
                                    <a:rPr lang="es-CR" i="1">
                                      <a:latin typeface="Cambria Math"/>
                                    </a:rPr>
                                    <m:t>𝑗</m:t>
                                  </m:r>
                                </m:sub>
                              </m:sSub>
                            </m:sup>
                            <m:e>
                              <m:sSup>
                                <m:sSupPr>
                                  <m:ctrlPr>
                                    <a:rPr lang="es-CR" i="1">
                                      <a:latin typeface="Cambria Math" panose="02040503050406030204" pitchFamily="18" charset="0"/>
                                    </a:rPr>
                                  </m:ctrlPr>
                                </m:sSupPr>
                                <m:e>
                                  <m:r>
                                    <a:rPr lang="es-CR" i="1">
                                      <a:latin typeface="Cambria Math"/>
                                    </a:rPr>
                                    <m:t>(</m:t>
                                  </m:r>
                                  <m:sSub>
                                    <m:sSubPr>
                                      <m:ctrlPr>
                                        <a:rPr lang="es-CR" i="1">
                                          <a:latin typeface="Cambria Math" panose="02040503050406030204" pitchFamily="18" charset="0"/>
                                        </a:rPr>
                                      </m:ctrlPr>
                                    </m:sSubPr>
                                    <m:e>
                                      <m:r>
                                        <a:rPr lang="es-CR" i="1">
                                          <a:latin typeface="Cambria Math"/>
                                        </a:rPr>
                                        <m:t>𝑥</m:t>
                                      </m:r>
                                    </m:e>
                                    <m:sub>
                                      <m:r>
                                        <a:rPr lang="es-CR" i="1">
                                          <a:latin typeface="Cambria Math"/>
                                        </a:rPr>
                                        <m:t>𝑖𝑗</m:t>
                                      </m:r>
                                    </m:sub>
                                  </m:sSub>
                                  <m:r>
                                    <a:rPr lang="es-CR" i="1">
                                      <a:latin typeface="Cambria Math"/>
                                    </a:rPr>
                                    <m:t>−</m:t>
                                  </m:r>
                                  <m:acc>
                                    <m:accPr>
                                      <m:chr m:val="̅"/>
                                      <m:ctrlPr>
                                        <a:rPr lang="es-CR" i="1">
                                          <a:latin typeface="Cambria Math" panose="02040503050406030204" pitchFamily="18" charset="0"/>
                                        </a:rPr>
                                      </m:ctrlPr>
                                    </m:accPr>
                                    <m:e>
                                      <m:sSub>
                                        <m:sSubPr>
                                          <m:ctrlPr>
                                            <a:rPr lang="es-CR" i="1">
                                              <a:latin typeface="Cambria Math" panose="02040503050406030204" pitchFamily="18" charset="0"/>
                                            </a:rPr>
                                          </m:ctrlPr>
                                        </m:sSubPr>
                                        <m:e>
                                          <m:r>
                                            <a:rPr lang="es-CR" i="1">
                                              <a:latin typeface="Cambria Math"/>
                                            </a:rPr>
                                            <m:t>𝑥</m:t>
                                          </m:r>
                                        </m:e>
                                        <m:sub>
                                          <m:r>
                                            <a:rPr lang="es-CR" i="1">
                                              <a:latin typeface="Cambria Math"/>
                                            </a:rPr>
                                            <m:t>..</m:t>
                                          </m:r>
                                        </m:sub>
                                      </m:sSub>
                                    </m:e>
                                  </m:acc>
                                  <m:r>
                                    <a:rPr lang="es-CR" i="1">
                                      <a:latin typeface="Cambria Math"/>
                                    </a:rPr>
                                    <m:t>)</m:t>
                                  </m:r>
                                </m:e>
                                <m:sup>
                                  <m:r>
                                    <a:rPr lang="es-CR" i="1">
                                      <a:latin typeface="Cambria Math"/>
                                    </a:rPr>
                                    <m:t>2</m:t>
                                  </m:r>
                                </m:sup>
                              </m:sSup>
                            </m:e>
                          </m:nary>
                        </m:e>
                      </m:nary>
                    </m:oMath>
                  </m:oMathPara>
                </a14:m>
                <a:endParaRPr lang="es-CR" dirty="0"/>
              </a:p>
            </p:txBody>
          </p:sp>
        </mc:Choice>
        <mc:Fallback xmlns="">
          <p:sp>
            <p:nvSpPr>
              <p:cNvPr id="9" name="8 Rectángulo"/>
              <p:cNvSpPr>
                <a:spLocks noRot="1" noChangeAspect="1" noMove="1" noResize="1" noEditPoints="1" noAdjustHandles="1" noChangeArrowheads="1" noChangeShapeType="1" noTextEdit="1"/>
              </p:cNvSpPr>
              <p:nvPr/>
            </p:nvSpPr>
            <p:spPr>
              <a:xfrm>
                <a:off x="8010526" y="4156605"/>
                <a:ext cx="2899512" cy="917431"/>
              </a:xfrm>
              <a:prstGeom prst="rect">
                <a:avLst/>
              </a:prstGeom>
              <a:blipFill rotWithShape="1">
                <a:blip r:embed="rId2"/>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4811813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0" y="1238769"/>
                <a:ext cx="10515600" cy="5298509"/>
              </a:xfrm>
            </p:spPr>
            <p:txBody>
              <a:bodyPr>
                <a:normAutofit/>
              </a:bodyPr>
              <a:lstStyle/>
              <a:p>
                <a:r>
                  <a:rPr lang="es-CR" sz="2400" b="1" dirty="0" smtClean="0"/>
                  <a:t>La suma de cuadrados dentro de los grupos </a:t>
                </a:r>
                <a:r>
                  <a:rPr lang="es-CR" sz="2400" dirty="0" smtClean="0"/>
                  <a:t>implican realizar dentro de cada grupo, la suma de las desviaciones al cuadrado de las observaciones individuales, según la media de interés.</a:t>
                </a:r>
              </a:p>
              <a:p>
                <a:endParaRPr lang="es-CR" sz="2400" dirty="0"/>
              </a:p>
              <a:p>
                <a:r>
                  <a:rPr lang="es-CR" sz="2400" dirty="0" smtClean="0"/>
                  <a:t>Después de realizar los cálculos dentro de cada grupo, se obtiene la suma de los resultados individuales del grupo.</a:t>
                </a:r>
              </a:p>
              <a:p>
                <a:endParaRPr lang="es-CR" sz="2400" dirty="0"/>
              </a:p>
              <a:p>
                <a:r>
                  <a:rPr lang="es-CR" sz="2400" dirty="0" smtClean="0"/>
                  <a:t>Este componente (suma de cuadrados de los grupos) se designa como </a:t>
                </a:r>
                <a14:m>
                  <m:oMath xmlns:m="http://schemas.openxmlformats.org/officeDocument/2006/math">
                    <m:r>
                      <a:rPr lang="es-CR" sz="2400" i="1">
                        <a:latin typeface="Cambria Math"/>
                      </a:rPr>
                      <m:t>𝑆</m:t>
                    </m:r>
                    <m:sSub>
                      <m:sSubPr>
                        <m:ctrlPr>
                          <a:rPr lang="es-CR" sz="2400" i="1" smtClean="0">
                            <a:latin typeface="Cambria Math" panose="02040503050406030204" pitchFamily="18" charset="0"/>
                          </a:rPr>
                        </m:ctrlPr>
                      </m:sSubPr>
                      <m:e>
                        <m:r>
                          <a:rPr lang="es-CR" sz="2400" i="1">
                            <a:latin typeface="Cambria Math"/>
                          </a:rPr>
                          <m:t>𝐶</m:t>
                        </m:r>
                      </m:e>
                      <m:sub>
                        <m:r>
                          <a:rPr lang="es-CR" sz="2400" i="1">
                            <a:latin typeface="Cambria Math"/>
                          </a:rPr>
                          <m:t>𝑑𝑒𝑛𝑡𝑟𝑜</m:t>
                        </m:r>
                      </m:sub>
                    </m:sSub>
                  </m:oMath>
                </a14:m>
                <a:r>
                  <a:rPr lang="es-CR" sz="2400" dirty="0" smtClean="0"/>
                  <a:t>, y su expresión matemática es:</a:t>
                </a:r>
              </a:p>
              <a:p>
                <a:endParaRPr lang="es-CR" sz="2400" dirty="0" smtClean="0"/>
              </a:p>
              <a:p>
                <a:endParaRPr lang="es-CR" sz="2400" dirty="0"/>
              </a:p>
              <a:p>
                <a:r>
                  <a:rPr lang="es-CR" sz="2400" dirty="0" smtClean="0"/>
                  <a:t>Esta cantidad se suele denominar como suma de residuales o errores.</a:t>
                </a:r>
                <a:endParaRPr lang="es-CR" sz="2400" dirty="0"/>
              </a:p>
              <a:p>
                <a:endParaRPr lang="es-CR" sz="2400" dirty="0" smtClean="0"/>
              </a:p>
              <a:p>
                <a:pPr marL="0" indent="0">
                  <a:buNone/>
                </a:pPr>
                <a:endParaRPr lang="es-CR" sz="2400" dirty="0" smtClean="0"/>
              </a:p>
              <a:p>
                <a:endParaRPr lang="es-CR" sz="2400" dirty="0"/>
              </a:p>
              <a:p>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0" y="1238769"/>
                <a:ext cx="10515600" cy="5298509"/>
              </a:xfrm>
              <a:blipFill rotWithShape="1">
                <a:blip r:embed="rId2"/>
                <a:stretch>
                  <a:fillRect l="-754" t="-1611" r="-1449"/>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2" name="1 Rectángulo"/>
              <p:cNvSpPr/>
              <p:nvPr/>
            </p:nvSpPr>
            <p:spPr>
              <a:xfrm>
                <a:off x="4452103" y="4608016"/>
                <a:ext cx="3069430" cy="917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R" i="1">
                          <a:latin typeface="Cambria Math" panose="02040503050406030204" pitchFamily="18" charset="0"/>
                        </a:rPr>
                        <m:t>𝑆</m:t>
                      </m:r>
                      <m:sSub>
                        <m:sSubPr>
                          <m:ctrlPr>
                            <a:rPr lang="es-CR" i="1">
                              <a:latin typeface="Cambria Math" panose="02040503050406030204" pitchFamily="18" charset="0"/>
                            </a:rPr>
                          </m:ctrlPr>
                        </m:sSubPr>
                        <m:e>
                          <m:r>
                            <a:rPr lang="es-CR" i="1">
                              <a:latin typeface="Cambria Math" panose="02040503050406030204" pitchFamily="18" charset="0"/>
                            </a:rPr>
                            <m:t>𝐶</m:t>
                          </m:r>
                        </m:e>
                        <m:sub>
                          <m:r>
                            <a:rPr lang="es-CR" i="1">
                              <a:latin typeface="Cambria Math" panose="02040503050406030204" pitchFamily="18" charset="0"/>
                            </a:rPr>
                            <m:t>𝑑𝑒𝑛𝑡𝑟𝑜</m:t>
                          </m:r>
                        </m:sub>
                      </m:sSub>
                      <m:r>
                        <a:rPr lang="es-CR" i="1">
                          <a:latin typeface="Cambria Math" panose="02040503050406030204" pitchFamily="18" charset="0"/>
                        </a:rPr>
                        <m:t>= </m:t>
                      </m:r>
                      <m:nary>
                        <m:naryPr>
                          <m:chr m:val="∑"/>
                          <m:limLoc m:val="undOvr"/>
                          <m:ctrlPr>
                            <a:rPr lang="es-CR" i="1">
                              <a:latin typeface="Cambria Math" panose="02040503050406030204" pitchFamily="18" charset="0"/>
                            </a:rPr>
                          </m:ctrlPr>
                        </m:naryPr>
                        <m:sub>
                          <m:r>
                            <a:rPr lang="es-CR" i="1">
                              <a:latin typeface="Cambria Math" panose="02040503050406030204" pitchFamily="18" charset="0"/>
                            </a:rPr>
                            <m:t>𝑗</m:t>
                          </m:r>
                          <m:r>
                            <a:rPr lang="es-CR" i="1">
                              <a:latin typeface="Cambria Math" panose="02040503050406030204" pitchFamily="18" charset="0"/>
                            </a:rPr>
                            <m:t>=1</m:t>
                          </m:r>
                        </m:sub>
                        <m:sup>
                          <m:r>
                            <a:rPr lang="es-CR" i="1">
                              <a:latin typeface="Cambria Math" panose="02040503050406030204" pitchFamily="18" charset="0"/>
                            </a:rPr>
                            <m:t>𝑘</m:t>
                          </m:r>
                        </m:sup>
                        <m:e>
                          <m:nary>
                            <m:naryPr>
                              <m:chr m:val="∑"/>
                              <m:limLoc m:val="undOvr"/>
                              <m:ctrlPr>
                                <a:rPr lang="es-CR" i="1">
                                  <a:latin typeface="Cambria Math" panose="02040503050406030204" pitchFamily="18" charset="0"/>
                                </a:rPr>
                              </m:ctrlPr>
                            </m:naryPr>
                            <m:sub>
                              <m:r>
                                <a:rPr lang="es-CR" i="1">
                                  <a:latin typeface="Cambria Math" panose="02040503050406030204" pitchFamily="18" charset="0"/>
                                </a:rPr>
                                <m:t>𝑖</m:t>
                              </m:r>
                              <m:r>
                                <a:rPr lang="es-CR" i="1">
                                  <a:latin typeface="Cambria Math" panose="02040503050406030204" pitchFamily="18" charset="0"/>
                                </a:rPr>
                                <m:t>=1</m:t>
                              </m:r>
                            </m:sub>
                            <m:sup>
                              <m:sSub>
                                <m:sSubPr>
                                  <m:ctrlPr>
                                    <a:rPr lang="es-CR" i="1">
                                      <a:latin typeface="Cambria Math" panose="02040503050406030204" pitchFamily="18" charset="0"/>
                                    </a:rPr>
                                  </m:ctrlPr>
                                </m:sSubPr>
                                <m:e>
                                  <m:r>
                                    <a:rPr lang="es-CR" i="1">
                                      <a:latin typeface="Cambria Math" panose="02040503050406030204" pitchFamily="18" charset="0"/>
                                    </a:rPr>
                                    <m:t>𝑛</m:t>
                                  </m:r>
                                </m:e>
                                <m:sub>
                                  <m:r>
                                    <a:rPr lang="es-CR" i="1">
                                      <a:latin typeface="Cambria Math" panose="02040503050406030204" pitchFamily="18" charset="0"/>
                                    </a:rPr>
                                    <m:t>𝑗</m:t>
                                  </m:r>
                                </m:sub>
                              </m:sSub>
                            </m:sup>
                            <m:e>
                              <m:sSup>
                                <m:sSupPr>
                                  <m:ctrlPr>
                                    <a:rPr lang="es-CR" i="1">
                                      <a:latin typeface="Cambria Math" panose="02040503050406030204" pitchFamily="18" charset="0"/>
                                    </a:rPr>
                                  </m:ctrlPr>
                                </m:sSupPr>
                                <m:e>
                                  <m:r>
                                    <a:rPr lang="es-CR" i="1">
                                      <a:latin typeface="Cambria Math" panose="02040503050406030204" pitchFamily="18" charset="0"/>
                                    </a:rPr>
                                    <m:t>(</m:t>
                                  </m:r>
                                  <m:sSub>
                                    <m:sSubPr>
                                      <m:ctrlPr>
                                        <a:rPr lang="es-CR" i="1">
                                          <a:latin typeface="Cambria Math" panose="02040503050406030204" pitchFamily="18" charset="0"/>
                                        </a:rPr>
                                      </m:ctrlPr>
                                    </m:sSubPr>
                                    <m:e>
                                      <m:r>
                                        <a:rPr lang="es-CR" i="1">
                                          <a:latin typeface="Cambria Math" panose="02040503050406030204" pitchFamily="18" charset="0"/>
                                        </a:rPr>
                                        <m:t>𝑥</m:t>
                                      </m:r>
                                    </m:e>
                                    <m:sub>
                                      <m:r>
                                        <a:rPr lang="es-CR" i="1">
                                          <a:latin typeface="Cambria Math" panose="02040503050406030204" pitchFamily="18" charset="0"/>
                                        </a:rPr>
                                        <m:t>𝑖𝑗</m:t>
                                      </m:r>
                                    </m:sub>
                                  </m:sSub>
                                  <m:r>
                                    <a:rPr lang="es-CR" i="1">
                                      <a:latin typeface="Cambria Math" panose="02040503050406030204" pitchFamily="18" charset="0"/>
                                    </a:rPr>
                                    <m:t>−</m:t>
                                  </m:r>
                                  <m:sSub>
                                    <m:sSubPr>
                                      <m:ctrlPr>
                                        <a:rPr lang="es-CR" i="1">
                                          <a:latin typeface="Cambria Math" panose="02040503050406030204" pitchFamily="18" charset="0"/>
                                        </a:rPr>
                                      </m:ctrlPr>
                                    </m:sSubPr>
                                    <m:e>
                                      <m:acc>
                                        <m:accPr>
                                          <m:chr m:val="̅"/>
                                          <m:ctrlPr>
                                            <a:rPr lang="es-CR" i="1">
                                              <a:latin typeface="Cambria Math" panose="02040503050406030204" pitchFamily="18" charset="0"/>
                                            </a:rPr>
                                          </m:ctrlPr>
                                        </m:accPr>
                                        <m:e>
                                          <m:r>
                                            <a:rPr lang="es-CR" i="1">
                                              <a:latin typeface="Cambria Math" panose="02040503050406030204" pitchFamily="18" charset="0"/>
                                            </a:rPr>
                                            <m:t>𝑥</m:t>
                                          </m:r>
                                        </m:e>
                                      </m:acc>
                                    </m:e>
                                    <m:sub>
                                      <m:r>
                                        <a:rPr lang="es-CR" i="1">
                                          <a:latin typeface="Cambria Math" panose="02040503050406030204" pitchFamily="18" charset="0"/>
                                        </a:rPr>
                                        <m:t>.</m:t>
                                      </m:r>
                                      <m:r>
                                        <a:rPr lang="es-CR" i="1">
                                          <a:latin typeface="Cambria Math" panose="02040503050406030204" pitchFamily="18" charset="0"/>
                                        </a:rPr>
                                        <m:t>𝑗</m:t>
                                      </m:r>
                                    </m:sub>
                                  </m:sSub>
                                  <m:r>
                                    <a:rPr lang="es-CR" i="1">
                                      <a:latin typeface="Cambria Math" panose="02040503050406030204" pitchFamily="18" charset="0"/>
                                    </a:rPr>
                                    <m:t>)</m:t>
                                  </m:r>
                                </m:e>
                                <m:sup>
                                  <m:r>
                                    <a:rPr lang="es-CR" i="1">
                                      <a:latin typeface="Cambria Math" panose="02040503050406030204" pitchFamily="18" charset="0"/>
                                    </a:rPr>
                                    <m:t>2</m:t>
                                  </m:r>
                                </m:sup>
                              </m:sSup>
                            </m:e>
                          </m:nary>
                        </m:e>
                      </m:nary>
                    </m:oMath>
                  </m:oMathPara>
                </a14:m>
                <a:endParaRPr lang="es-CR" dirty="0"/>
              </a:p>
            </p:txBody>
          </p:sp>
        </mc:Choice>
        <mc:Fallback xmlns="">
          <p:sp>
            <p:nvSpPr>
              <p:cNvPr id="2" name="1 Rectángulo"/>
              <p:cNvSpPr>
                <a:spLocks noRot="1" noChangeAspect="1" noMove="1" noResize="1" noEditPoints="1" noAdjustHandles="1" noChangeArrowheads="1" noChangeShapeType="1" noTextEdit="1"/>
              </p:cNvSpPr>
              <p:nvPr/>
            </p:nvSpPr>
            <p:spPr>
              <a:xfrm>
                <a:off x="4452103" y="4608016"/>
                <a:ext cx="3069430" cy="917431"/>
              </a:xfrm>
              <a:prstGeom prst="rect">
                <a:avLst/>
              </a:prstGeom>
              <a:blipFill rotWithShape="1">
                <a:blip r:embed="rId3"/>
                <a:stretch>
                  <a:fillRect/>
                </a:stretch>
              </a:blipFill>
            </p:spPr>
            <p:txBody>
              <a:bodyPr/>
              <a:lstStyle/>
              <a:p>
                <a:r>
                  <a:rPr lang="es-CR">
                    <a:noFill/>
                  </a:rPr>
                  <a:t> </a:t>
                </a:r>
              </a:p>
            </p:txBody>
          </p:sp>
        </mc:Fallback>
      </mc:AlternateContent>
      <p:sp>
        <p:nvSpPr>
          <p:cNvPr id="7" name="Título 1"/>
          <p:cNvSpPr>
            <a:spLocks noGrp="1"/>
          </p:cNvSpPr>
          <p:nvPr>
            <p:ph type="title"/>
          </p:nvPr>
        </p:nvSpPr>
        <p:spPr>
          <a:xfrm>
            <a:off x="112734" y="0"/>
            <a:ext cx="11812044" cy="1174917"/>
          </a:xfrm>
        </p:spPr>
        <p:txBody>
          <a:bodyPr>
            <a:normAutofit fontScale="90000"/>
          </a:bodyPr>
          <a:lstStyle/>
          <a:p>
            <a:pPr algn="ctr"/>
            <a:r>
              <a:rPr lang="es-CR" dirty="0" smtClean="0"/>
              <a:t>Diseño de una vía: estadística de prueba – suma de cuadrados</a:t>
            </a:r>
            <a:endParaRPr lang="es-ES" dirty="0"/>
          </a:p>
        </p:txBody>
      </p:sp>
    </p:spTree>
    <p:extLst>
      <p:ext uri="{BB962C8B-B14F-4D97-AF65-F5344CB8AC3E}">
        <p14:creationId xmlns:p14="http://schemas.microsoft.com/office/powerpoint/2010/main" val="2912020829"/>
      </p:ext>
    </p:extLst>
  </p:cSld>
  <p:clrMapOvr>
    <a:masterClrMapping/>
  </p:clrMapOvr>
  <p:transition spd="slow">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7607300" y="1825625"/>
            <a:ext cx="3746500" cy="4351338"/>
          </a:xfrm>
        </p:spPr>
        <p:txBody>
          <a:bodyPr/>
          <a:lstStyle/>
          <a:p>
            <a:pPr marL="0" indent="0" algn="ctr">
              <a:buNone/>
            </a:pPr>
            <a:r>
              <a:rPr lang="es-CR" dirty="0" smtClean="0"/>
              <a:t>¿Como se calcula la</a:t>
            </a:r>
            <a:r>
              <a:rPr lang="es-CR" b="1" dirty="0" smtClean="0">
                <a:latin typeface="Times New Roman" panose="02020603050405020304" pitchFamily="18" charset="0"/>
                <a:cs typeface="Times New Roman" panose="02020603050405020304" pitchFamily="18" charset="0"/>
              </a:rPr>
              <a:t>  </a:t>
            </a:r>
            <a:r>
              <a:rPr lang="es-CR" b="1" dirty="0">
                <a:latin typeface="Times New Roman" panose="02020603050405020304" pitchFamily="18" charset="0"/>
                <a:cs typeface="Times New Roman" panose="02020603050405020304" pitchFamily="18" charset="0"/>
              </a:rPr>
              <a:t>suma </a:t>
            </a:r>
            <a:r>
              <a:rPr lang="es-CR" b="1" dirty="0" smtClean="0">
                <a:latin typeface="Times New Roman" panose="02020603050405020304" pitchFamily="18" charset="0"/>
                <a:cs typeface="Times New Roman" panose="02020603050405020304" pitchFamily="18" charset="0"/>
              </a:rPr>
              <a:t>dentro de los tratamientos</a:t>
            </a:r>
            <a:r>
              <a:rPr lang="es-CR" dirty="0" smtClean="0"/>
              <a:t> ?</a:t>
            </a:r>
            <a:endParaRPr lang="es-CR" dirty="0"/>
          </a:p>
        </p:txBody>
      </p:sp>
      <p:sp>
        <p:nvSpPr>
          <p:cNvPr id="4" name="Título 1"/>
          <p:cNvSpPr>
            <a:spLocks noGrp="1"/>
          </p:cNvSpPr>
          <p:nvPr>
            <p:ph type="title"/>
          </p:nvPr>
        </p:nvSpPr>
        <p:spPr>
          <a:xfrm>
            <a:off x="112734" y="0"/>
            <a:ext cx="11812044" cy="1174917"/>
          </a:xfrm>
        </p:spPr>
        <p:txBody>
          <a:bodyPr>
            <a:normAutofit fontScale="90000"/>
          </a:bodyPr>
          <a:lstStyle/>
          <a:p>
            <a:pPr algn="ctr"/>
            <a:r>
              <a:rPr lang="es-CR" dirty="0" smtClean="0"/>
              <a:t>Diseño de una vía: estadística de prueba – suma de cuadrados</a:t>
            </a:r>
            <a:endParaRPr lang="es-ES" dirty="0"/>
          </a:p>
        </p:txBody>
      </p:sp>
      <p:graphicFrame>
        <p:nvGraphicFramePr>
          <p:cNvPr id="8" name="7 Tabla"/>
          <p:cNvGraphicFramePr>
            <a:graphicFrameLocks noGrp="1"/>
          </p:cNvGraphicFramePr>
          <p:nvPr>
            <p:extLst>
              <p:ext uri="{D42A27DB-BD31-4B8C-83A1-F6EECF244321}">
                <p14:modId xmlns:p14="http://schemas.microsoft.com/office/powerpoint/2010/main" val="1414379086"/>
              </p:ext>
            </p:extLst>
          </p:nvPr>
        </p:nvGraphicFramePr>
        <p:xfrm>
          <a:off x="660400" y="1333498"/>
          <a:ext cx="6045200" cy="4618044"/>
        </p:xfrm>
        <a:graphic>
          <a:graphicData uri="http://schemas.openxmlformats.org/drawingml/2006/table">
            <a:tbl>
              <a:tblPr>
                <a:tableStyleId>{5C22544A-7EE6-4342-B048-85BDC9FD1C3A}</a:tableStyleId>
              </a:tblPr>
              <a:tblGrid>
                <a:gridCol w="947120"/>
                <a:gridCol w="1403036"/>
                <a:gridCol w="1215608"/>
                <a:gridCol w="1567394"/>
                <a:gridCol w="912042"/>
              </a:tblGrid>
              <a:tr h="513116">
                <a:tc>
                  <a:txBody>
                    <a:bodyPr/>
                    <a:lstStyle/>
                    <a:p>
                      <a:pPr algn="ctr" fontAlgn="b"/>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sng" strike="noStrike" dirty="0">
                          <a:effectLst/>
                        </a:rPr>
                        <a:t>Tratamiento 1</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sng" strike="noStrike" dirty="0">
                          <a:effectLst/>
                        </a:rPr>
                        <a:t>Tratamiento 2</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sng" strike="noStrike" dirty="0">
                          <a:effectLst/>
                        </a:rPr>
                        <a:t> Tratamiento 3</a:t>
                      </a:r>
                      <a:endParaRPr lang="es-CR" sz="1600" b="1" i="0" u="sng" strike="noStrike" dirty="0">
                        <a:solidFill>
                          <a:srgbClr val="000000"/>
                        </a:solidFill>
                        <a:effectLst/>
                        <a:latin typeface="Calibri"/>
                      </a:endParaRPr>
                    </a:p>
                  </a:txBody>
                  <a:tcPr marL="9525" marR="9525" marT="9525" marB="0" anchor="b"/>
                </a:tc>
                <a:tc>
                  <a:txBody>
                    <a:bodyPr/>
                    <a:lstStyle/>
                    <a:p>
                      <a:pPr algn="ctr" fontAlgn="b"/>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2</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12</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a:effectLst/>
                        </a:rPr>
                        <a:t>22</a:t>
                      </a:r>
                      <a:endParaRPr lang="es-CR" sz="1600" b="0" i="0" u="none" strike="noStrike">
                        <a:solidFill>
                          <a:srgbClr val="000000"/>
                        </a:solidFill>
                        <a:effectLst/>
                        <a:latin typeface="Calibri"/>
                      </a:endParaRPr>
                    </a:p>
                  </a:txBody>
                  <a:tcPr marL="9525" marR="9525" marT="9525" marB="0" anchor="b"/>
                </a:tc>
                <a:tc>
                  <a:txBody>
                    <a:bodyPr/>
                    <a:lstStyle/>
                    <a:p>
                      <a:pPr algn="ctr" fontAlgn="b"/>
                      <a:endParaRPr lang="es-CR" sz="1600" b="0" i="0" u="none" strike="noStrike">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4</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14</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24</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a:effectLst/>
                        </a:rPr>
                        <a:t>6</a:t>
                      </a:r>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16</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26</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a:effectLst/>
                        </a:rPr>
                        <a:t>8</a:t>
                      </a:r>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18</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28</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r>
              <a:tr h="513116">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10</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20</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30</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b="1" i="0" u="none" strike="noStrike" dirty="0" smtClean="0">
                          <a:effectLst/>
                        </a:rPr>
                        <a:t>General</a:t>
                      </a:r>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r>
                        <a:rPr lang="es-CR" sz="1600" b="1" u="sng" strike="noStrike" dirty="0">
                          <a:effectLst/>
                        </a:rPr>
                        <a:t>Promedio</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16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26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16</a:t>
                      </a:r>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r>
                        <a:rPr lang="es-CR" sz="1600" b="1" u="sng" strike="noStrike" dirty="0">
                          <a:effectLst/>
                        </a:rPr>
                        <a:t>Total</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a:effectLst/>
                        </a:rPr>
                        <a:t>6</a:t>
                      </a:r>
                      <a:endParaRPr lang="es-CR" sz="1600" b="1" i="0" u="none" strike="noStrike">
                        <a:solidFill>
                          <a:srgbClr val="000000"/>
                        </a:solidFill>
                        <a:effectLst/>
                        <a:latin typeface="Calibri"/>
                      </a:endParaRPr>
                    </a:p>
                  </a:txBody>
                  <a:tcPr marL="9525" marR="9525" marT="9525" marB="0" anchor="b"/>
                </a:tc>
                <a:tc>
                  <a:txBody>
                    <a:bodyPr/>
                    <a:lstStyle/>
                    <a:p>
                      <a:pPr algn="ctr" fontAlgn="b"/>
                      <a:r>
                        <a:rPr lang="es-CR" sz="1600" b="1" u="none" strike="noStrike" dirty="0">
                          <a:effectLst/>
                        </a:rPr>
                        <a:t>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18</a:t>
                      </a:r>
                      <a:endParaRPr lang="es-CR" sz="1600" b="1" i="0" u="none" strike="noStrike" dirty="0">
                        <a:solidFill>
                          <a:srgbClr val="000000"/>
                        </a:solidFill>
                        <a:effectLst/>
                        <a:latin typeface="Calibri"/>
                      </a:endParaRPr>
                    </a:p>
                  </a:txBody>
                  <a:tcPr marL="9525" marR="9525" marT="9525" marB="0" anchor="b"/>
                </a:tc>
              </a:tr>
            </a:tbl>
          </a:graphicData>
        </a:graphic>
      </p:graphicFrame>
      <mc:AlternateContent xmlns:mc="http://schemas.openxmlformats.org/markup-compatibility/2006" xmlns:a14="http://schemas.microsoft.com/office/drawing/2010/main">
        <mc:Choice Requires="a14">
          <p:sp>
            <p:nvSpPr>
              <p:cNvPr id="6" name="5 Rectángulo"/>
              <p:cNvSpPr/>
              <p:nvPr/>
            </p:nvSpPr>
            <p:spPr>
              <a:xfrm>
                <a:off x="7686633" y="4379416"/>
                <a:ext cx="3069430" cy="917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R" i="1">
                          <a:latin typeface="Cambria Math" panose="02040503050406030204" pitchFamily="18" charset="0"/>
                        </a:rPr>
                        <m:t>𝑆</m:t>
                      </m:r>
                      <m:sSub>
                        <m:sSubPr>
                          <m:ctrlPr>
                            <a:rPr lang="es-CR" i="1">
                              <a:latin typeface="Cambria Math" panose="02040503050406030204" pitchFamily="18" charset="0"/>
                            </a:rPr>
                          </m:ctrlPr>
                        </m:sSubPr>
                        <m:e>
                          <m:r>
                            <a:rPr lang="es-CR" i="1">
                              <a:latin typeface="Cambria Math" panose="02040503050406030204" pitchFamily="18" charset="0"/>
                            </a:rPr>
                            <m:t>𝐶</m:t>
                          </m:r>
                        </m:e>
                        <m:sub>
                          <m:r>
                            <a:rPr lang="es-CR" i="1">
                              <a:latin typeface="Cambria Math" panose="02040503050406030204" pitchFamily="18" charset="0"/>
                            </a:rPr>
                            <m:t>𝑑𝑒𝑛𝑡𝑟𝑜</m:t>
                          </m:r>
                        </m:sub>
                      </m:sSub>
                      <m:r>
                        <a:rPr lang="es-CR" i="1">
                          <a:latin typeface="Cambria Math" panose="02040503050406030204" pitchFamily="18" charset="0"/>
                        </a:rPr>
                        <m:t>= </m:t>
                      </m:r>
                      <m:nary>
                        <m:naryPr>
                          <m:chr m:val="∑"/>
                          <m:limLoc m:val="undOvr"/>
                          <m:ctrlPr>
                            <a:rPr lang="es-CR" i="1">
                              <a:latin typeface="Cambria Math" panose="02040503050406030204" pitchFamily="18" charset="0"/>
                            </a:rPr>
                          </m:ctrlPr>
                        </m:naryPr>
                        <m:sub>
                          <m:r>
                            <a:rPr lang="es-CR" i="1">
                              <a:latin typeface="Cambria Math" panose="02040503050406030204" pitchFamily="18" charset="0"/>
                            </a:rPr>
                            <m:t>𝑗</m:t>
                          </m:r>
                          <m:r>
                            <a:rPr lang="es-CR" i="1">
                              <a:latin typeface="Cambria Math" panose="02040503050406030204" pitchFamily="18" charset="0"/>
                            </a:rPr>
                            <m:t>=1</m:t>
                          </m:r>
                        </m:sub>
                        <m:sup>
                          <m:r>
                            <a:rPr lang="es-CR" i="1">
                              <a:latin typeface="Cambria Math" panose="02040503050406030204" pitchFamily="18" charset="0"/>
                            </a:rPr>
                            <m:t>𝑘</m:t>
                          </m:r>
                        </m:sup>
                        <m:e>
                          <m:nary>
                            <m:naryPr>
                              <m:chr m:val="∑"/>
                              <m:limLoc m:val="undOvr"/>
                              <m:ctrlPr>
                                <a:rPr lang="es-CR" i="1">
                                  <a:latin typeface="Cambria Math" panose="02040503050406030204" pitchFamily="18" charset="0"/>
                                </a:rPr>
                              </m:ctrlPr>
                            </m:naryPr>
                            <m:sub>
                              <m:r>
                                <a:rPr lang="es-CR" i="1">
                                  <a:latin typeface="Cambria Math" panose="02040503050406030204" pitchFamily="18" charset="0"/>
                                </a:rPr>
                                <m:t>𝑖</m:t>
                              </m:r>
                              <m:r>
                                <a:rPr lang="es-CR" i="1">
                                  <a:latin typeface="Cambria Math" panose="02040503050406030204" pitchFamily="18" charset="0"/>
                                </a:rPr>
                                <m:t>=1</m:t>
                              </m:r>
                            </m:sub>
                            <m:sup>
                              <m:sSub>
                                <m:sSubPr>
                                  <m:ctrlPr>
                                    <a:rPr lang="es-CR" i="1">
                                      <a:latin typeface="Cambria Math" panose="02040503050406030204" pitchFamily="18" charset="0"/>
                                    </a:rPr>
                                  </m:ctrlPr>
                                </m:sSubPr>
                                <m:e>
                                  <m:r>
                                    <a:rPr lang="es-CR" i="1">
                                      <a:latin typeface="Cambria Math" panose="02040503050406030204" pitchFamily="18" charset="0"/>
                                    </a:rPr>
                                    <m:t>𝑛</m:t>
                                  </m:r>
                                </m:e>
                                <m:sub>
                                  <m:r>
                                    <a:rPr lang="es-CR" i="1">
                                      <a:latin typeface="Cambria Math" panose="02040503050406030204" pitchFamily="18" charset="0"/>
                                    </a:rPr>
                                    <m:t>𝑗</m:t>
                                  </m:r>
                                </m:sub>
                              </m:sSub>
                            </m:sup>
                            <m:e>
                              <m:sSup>
                                <m:sSupPr>
                                  <m:ctrlPr>
                                    <a:rPr lang="es-CR" i="1">
                                      <a:latin typeface="Cambria Math" panose="02040503050406030204" pitchFamily="18" charset="0"/>
                                    </a:rPr>
                                  </m:ctrlPr>
                                </m:sSupPr>
                                <m:e>
                                  <m:r>
                                    <a:rPr lang="es-CR" i="1">
                                      <a:latin typeface="Cambria Math" panose="02040503050406030204" pitchFamily="18" charset="0"/>
                                    </a:rPr>
                                    <m:t>(</m:t>
                                  </m:r>
                                  <m:sSub>
                                    <m:sSubPr>
                                      <m:ctrlPr>
                                        <a:rPr lang="es-CR" i="1">
                                          <a:latin typeface="Cambria Math" panose="02040503050406030204" pitchFamily="18" charset="0"/>
                                        </a:rPr>
                                      </m:ctrlPr>
                                    </m:sSubPr>
                                    <m:e>
                                      <m:r>
                                        <a:rPr lang="es-CR" i="1">
                                          <a:latin typeface="Cambria Math" panose="02040503050406030204" pitchFamily="18" charset="0"/>
                                        </a:rPr>
                                        <m:t>𝑥</m:t>
                                      </m:r>
                                    </m:e>
                                    <m:sub>
                                      <m:r>
                                        <a:rPr lang="es-CR" i="1">
                                          <a:latin typeface="Cambria Math" panose="02040503050406030204" pitchFamily="18" charset="0"/>
                                        </a:rPr>
                                        <m:t>𝑖𝑗</m:t>
                                      </m:r>
                                    </m:sub>
                                  </m:sSub>
                                  <m:r>
                                    <a:rPr lang="es-CR" i="1">
                                      <a:latin typeface="Cambria Math" panose="02040503050406030204" pitchFamily="18" charset="0"/>
                                    </a:rPr>
                                    <m:t>−</m:t>
                                  </m:r>
                                  <m:sSub>
                                    <m:sSubPr>
                                      <m:ctrlPr>
                                        <a:rPr lang="es-CR" i="1">
                                          <a:latin typeface="Cambria Math" panose="02040503050406030204" pitchFamily="18" charset="0"/>
                                        </a:rPr>
                                      </m:ctrlPr>
                                    </m:sSubPr>
                                    <m:e>
                                      <m:acc>
                                        <m:accPr>
                                          <m:chr m:val="̅"/>
                                          <m:ctrlPr>
                                            <a:rPr lang="es-CR" i="1">
                                              <a:latin typeface="Cambria Math" panose="02040503050406030204" pitchFamily="18" charset="0"/>
                                            </a:rPr>
                                          </m:ctrlPr>
                                        </m:accPr>
                                        <m:e>
                                          <m:r>
                                            <a:rPr lang="es-CR" i="1">
                                              <a:latin typeface="Cambria Math" panose="02040503050406030204" pitchFamily="18" charset="0"/>
                                            </a:rPr>
                                            <m:t>𝑥</m:t>
                                          </m:r>
                                        </m:e>
                                      </m:acc>
                                    </m:e>
                                    <m:sub>
                                      <m:r>
                                        <a:rPr lang="es-CR" i="1">
                                          <a:latin typeface="Cambria Math" panose="02040503050406030204" pitchFamily="18" charset="0"/>
                                        </a:rPr>
                                        <m:t>.</m:t>
                                      </m:r>
                                      <m:r>
                                        <a:rPr lang="es-CR" i="1">
                                          <a:latin typeface="Cambria Math" panose="02040503050406030204" pitchFamily="18" charset="0"/>
                                        </a:rPr>
                                        <m:t>𝑗</m:t>
                                      </m:r>
                                    </m:sub>
                                  </m:sSub>
                                  <m:r>
                                    <a:rPr lang="es-CR" i="1">
                                      <a:latin typeface="Cambria Math" panose="02040503050406030204" pitchFamily="18" charset="0"/>
                                    </a:rPr>
                                    <m:t>)</m:t>
                                  </m:r>
                                </m:e>
                                <m:sup>
                                  <m:r>
                                    <a:rPr lang="es-CR" i="1">
                                      <a:latin typeface="Cambria Math" panose="02040503050406030204" pitchFamily="18" charset="0"/>
                                    </a:rPr>
                                    <m:t>2</m:t>
                                  </m:r>
                                </m:sup>
                              </m:sSup>
                            </m:e>
                          </m:nary>
                        </m:e>
                      </m:nary>
                    </m:oMath>
                  </m:oMathPara>
                </a14:m>
                <a:endParaRPr lang="es-CR" dirty="0"/>
              </a:p>
            </p:txBody>
          </p:sp>
        </mc:Choice>
        <mc:Fallback xmlns="">
          <p:sp>
            <p:nvSpPr>
              <p:cNvPr id="6" name="5 Rectángulo"/>
              <p:cNvSpPr>
                <a:spLocks noRot="1" noChangeAspect="1" noMove="1" noResize="1" noEditPoints="1" noAdjustHandles="1" noChangeArrowheads="1" noChangeShapeType="1" noTextEdit="1"/>
              </p:cNvSpPr>
              <p:nvPr/>
            </p:nvSpPr>
            <p:spPr>
              <a:xfrm>
                <a:off x="7686633" y="4379416"/>
                <a:ext cx="3069430" cy="917431"/>
              </a:xfrm>
              <a:prstGeom prst="rect">
                <a:avLst/>
              </a:prstGeom>
              <a:blipFill rotWithShape="1">
                <a:blip r:embed="rId2"/>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33917034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261772" y="1260474"/>
                <a:ext cx="8488528" cy="5436761"/>
              </a:xfrm>
            </p:spPr>
            <p:txBody>
              <a:bodyPr>
                <a:normAutofit/>
              </a:bodyPr>
              <a:lstStyle/>
              <a:p>
                <a:pPr algn="just"/>
                <a:r>
                  <a:rPr lang="es-CR" sz="2400" dirty="0"/>
                  <a:t>Para obtener el segundo </a:t>
                </a:r>
                <a:r>
                  <a:rPr lang="es-CR" sz="2400" dirty="0" smtClean="0"/>
                  <a:t>componente de </a:t>
                </a:r>
                <a:r>
                  <a:rPr lang="es-CR" sz="2400" dirty="0"/>
                  <a:t>la suma total de cuadrados, se calcula para cada grupo la </a:t>
                </a:r>
                <a:r>
                  <a:rPr lang="es-CR" sz="2400" dirty="0" smtClean="0"/>
                  <a:t>desviación al cuadrado </a:t>
                </a:r>
                <a:r>
                  <a:rPr lang="es-CR" sz="2400" dirty="0"/>
                  <a:t>de la media del grupo a partir de la gran media, y se multiplica el </a:t>
                </a:r>
                <a:r>
                  <a:rPr lang="es-CR" sz="2400" dirty="0" smtClean="0"/>
                  <a:t>resultado por </a:t>
                </a:r>
                <a:r>
                  <a:rPr lang="es-CR" sz="2400" dirty="0"/>
                  <a:t>el </a:t>
                </a:r>
                <a:r>
                  <a:rPr lang="es-CR" sz="2400" dirty="0" smtClean="0"/>
                  <a:t>tamaño </a:t>
                </a:r>
                <a:r>
                  <a:rPr lang="es-CR" sz="2400" dirty="0"/>
                  <a:t>del grupo</a:t>
                </a:r>
                <a:r>
                  <a:rPr lang="es-CR" sz="2400" dirty="0" smtClean="0"/>
                  <a:t>.</a:t>
                </a:r>
              </a:p>
              <a:p>
                <a:pPr algn="just"/>
                <a:endParaRPr lang="es-CR" sz="2400" dirty="0"/>
              </a:p>
              <a:p>
                <a:pPr algn="just"/>
                <a:r>
                  <a:rPr lang="es-CR" sz="2400" dirty="0"/>
                  <a:t>Finalmente, se suman los resultados de todos </a:t>
                </a:r>
                <a:r>
                  <a:rPr lang="es-CR" sz="2400" dirty="0" smtClean="0"/>
                  <a:t>los grupos.</a:t>
                </a:r>
              </a:p>
              <a:p>
                <a:pPr algn="just"/>
                <a:endParaRPr lang="es-CR" sz="2400" dirty="0"/>
              </a:p>
              <a:p>
                <a:pPr algn="just"/>
                <a:r>
                  <a:rPr lang="es-CR" sz="2400" dirty="0" smtClean="0"/>
                  <a:t>La suma de cuadraros entre los grupos (</a:t>
                </a:r>
                <a14:m>
                  <m:oMath xmlns:m="http://schemas.openxmlformats.org/officeDocument/2006/math">
                    <m:r>
                      <a:rPr lang="es-CR" sz="2400" i="1">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𝑒𝑛𝑡𝑟𝑒</m:t>
                        </m:r>
                      </m:sub>
                    </m:sSub>
                  </m:oMath>
                </a14:m>
                <a:r>
                  <a:rPr lang="es-CR" sz="2400" dirty="0" smtClean="0"/>
                  <a:t>) es una medida de la variación entre los grupos y se expresa matemáticamente como:</a:t>
                </a:r>
              </a:p>
              <a:p>
                <a:pPr algn="just"/>
                <a:endParaRPr lang="es-CR" sz="2400" dirty="0"/>
              </a:p>
              <a:p>
                <a:pPr marL="0" indent="0">
                  <a:buNone/>
                </a:pPr>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261772" y="1260474"/>
                <a:ext cx="8488528" cy="5436761"/>
              </a:xfrm>
              <a:blipFill rotWithShape="1">
                <a:blip r:embed="rId2"/>
                <a:stretch>
                  <a:fillRect l="-1006" t="-1570" r="-1078"/>
                </a:stretch>
              </a:blipFill>
            </p:spPr>
            <p:txBody>
              <a:bodyPr/>
              <a:lstStyle/>
              <a:p>
                <a:r>
                  <a:rPr lang="es-CR">
                    <a:noFill/>
                  </a:rPr>
                  <a:t> </a:t>
                </a:r>
              </a:p>
            </p:txBody>
          </p:sp>
        </mc:Fallback>
      </mc:AlternateContent>
      <p:sp>
        <p:nvSpPr>
          <p:cNvPr id="4" name="Título 1"/>
          <p:cNvSpPr>
            <a:spLocks noGrp="1"/>
          </p:cNvSpPr>
          <p:nvPr>
            <p:ph type="title"/>
          </p:nvPr>
        </p:nvSpPr>
        <p:spPr>
          <a:xfrm>
            <a:off x="112734" y="0"/>
            <a:ext cx="11812044" cy="1174917"/>
          </a:xfrm>
        </p:spPr>
        <p:txBody>
          <a:bodyPr>
            <a:normAutofit fontScale="90000"/>
          </a:bodyPr>
          <a:lstStyle/>
          <a:p>
            <a:pPr algn="ctr"/>
            <a:r>
              <a:rPr lang="es-CR" dirty="0" smtClean="0"/>
              <a:t>Diseño de una vía: estadística de prueba – suma de cuadrados</a:t>
            </a:r>
            <a:endParaRPr lang="es-ES" dirty="0"/>
          </a:p>
        </p:txBody>
      </p:sp>
      <mc:AlternateContent xmlns:mc="http://schemas.openxmlformats.org/markup-compatibility/2006" xmlns:a14="http://schemas.microsoft.com/office/drawing/2010/main">
        <mc:Choice Requires="a14">
          <p:sp>
            <p:nvSpPr>
              <p:cNvPr id="5" name="4 Rectángulo"/>
              <p:cNvSpPr/>
              <p:nvPr/>
            </p:nvSpPr>
            <p:spPr>
              <a:xfrm>
                <a:off x="3539086" y="5479010"/>
                <a:ext cx="2819490" cy="917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R" i="1">
                          <a:latin typeface="Cambria Math" panose="02040503050406030204" pitchFamily="18" charset="0"/>
                        </a:rPr>
                        <m:t>𝑆</m:t>
                      </m:r>
                      <m:sSub>
                        <m:sSubPr>
                          <m:ctrlPr>
                            <a:rPr lang="es-CR" i="1">
                              <a:latin typeface="Cambria Math" panose="02040503050406030204" pitchFamily="18" charset="0"/>
                            </a:rPr>
                          </m:ctrlPr>
                        </m:sSubPr>
                        <m:e>
                          <m:r>
                            <a:rPr lang="es-CR" i="1">
                              <a:latin typeface="Cambria Math" panose="02040503050406030204" pitchFamily="18" charset="0"/>
                            </a:rPr>
                            <m:t>𝐶</m:t>
                          </m:r>
                        </m:e>
                        <m:sub>
                          <m:r>
                            <a:rPr lang="es-CR" i="1">
                              <a:latin typeface="Cambria Math" panose="02040503050406030204" pitchFamily="18" charset="0"/>
                            </a:rPr>
                            <m:t>𝑒𝑛𝑡𝑟𝑒</m:t>
                          </m:r>
                        </m:sub>
                      </m:sSub>
                      <m:r>
                        <a:rPr lang="es-CR" i="1">
                          <a:latin typeface="Cambria Math" panose="02040503050406030204" pitchFamily="18" charset="0"/>
                        </a:rPr>
                        <m:t>= </m:t>
                      </m:r>
                      <m:nary>
                        <m:naryPr>
                          <m:chr m:val="∑"/>
                          <m:limLoc m:val="undOvr"/>
                          <m:ctrlPr>
                            <a:rPr lang="es-CR" i="1">
                              <a:latin typeface="Cambria Math" panose="02040503050406030204" pitchFamily="18" charset="0"/>
                            </a:rPr>
                          </m:ctrlPr>
                        </m:naryPr>
                        <m:sub>
                          <m:r>
                            <a:rPr lang="es-CR" i="1">
                              <a:latin typeface="Cambria Math" panose="02040503050406030204" pitchFamily="18" charset="0"/>
                            </a:rPr>
                            <m:t>𝑗</m:t>
                          </m:r>
                          <m:r>
                            <a:rPr lang="es-CR" i="1">
                              <a:latin typeface="Cambria Math" panose="02040503050406030204" pitchFamily="18" charset="0"/>
                            </a:rPr>
                            <m:t>=1</m:t>
                          </m:r>
                        </m:sub>
                        <m:sup>
                          <m:r>
                            <a:rPr lang="es-CR" i="1">
                              <a:latin typeface="Cambria Math" panose="02040503050406030204" pitchFamily="18" charset="0"/>
                            </a:rPr>
                            <m:t>𝑘</m:t>
                          </m:r>
                        </m:sup>
                        <m:e>
                          <m:sSub>
                            <m:sSubPr>
                              <m:ctrlPr>
                                <a:rPr lang="es-CR" i="1">
                                  <a:latin typeface="Cambria Math" panose="02040503050406030204" pitchFamily="18" charset="0"/>
                                </a:rPr>
                              </m:ctrlPr>
                            </m:sSubPr>
                            <m:e>
                              <m:r>
                                <a:rPr lang="es-CR" i="1">
                                  <a:latin typeface="Cambria Math" panose="02040503050406030204" pitchFamily="18" charset="0"/>
                                </a:rPr>
                                <m:t>𝑛</m:t>
                              </m:r>
                            </m:e>
                            <m:sub>
                              <m:r>
                                <a:rPr lang="es-CR" i="1">
                                  <a:latin typeface="Cambria Math" panose="02040503050406030204" pitchFamily="18" charset="0"/>
                                </a:rPr>
                                <m:t>𝑗</m:t>
                              </m:r>
                            </m:sub>
                          </m:sSub>
                          <m:sSup>
                            <m:sSupPr>
                              <m:ctrlPr>
                                <a:rPr lang="es-CR" i="1">
                                  <a:latin typeface="Cambria Math" panose="02040503050406030204" pitchFamily="18" charset="0"/>
                                </a:rPr>
                              </m:ctrlPr>
                            </m:sSupPr>
                            <m:e>
                              <m:r>
                                <a:rPr lang="es-CR" i="1">
                                  <a:latin typeface="Cambria Math" panose="02040503050406030204" pitchFamily="18" charset="0"/>
                                </a:rPr>
                                <m:t>(</m:t>
                              </m:r>
                              <m:sSub>
                                <m:sSubPr>
                                  <m:ctrlPr>
                                    <a:rPr lang="es-CR" i="1">
                                      <a:latin typeface="Cambria Math" panose="02040503050406030204" pitchFamily="18" charset="0"/>
                                    </a:rPr>
                                  </m:ctrlPr>
                                </m:sSubPr>
                                <m:e>
                                  <m:acc>
                                    <m:accPr>
                                      <m:chr m:val="̅"/>
                                      <m:ctrlPr>
                                        <a:rPr lang="es-CR" i="1">
                                          <a:latin typeface="Cambria Math" panose="02040503050406030204" pitchFamily="18" charset="0"/>
                                        </a:rPr>
                                      </m:ctrlPr>
                                    </m:accPr>
                                    <m:e>
                                      <m:r>
                                        <a:rPr lang="es-CR" i="1">
                                          <a:latin typeface="Cambria Math" panose="02040503050406030204" pitchFamily="18" charset="0"/>
                                        </a:rPr>
                                        <m:t>𝑥</m:t>
                                      </m:r>
                                    </m:e>
                                  </m:acc>
                                </m:e>
                                <m:sub>
                                  <m:r>
                                    <a:rPr lang="es-CR" i="1">
                                      <a:latin typeface="Cambria Math" panose="02040503050406030204" pitchFamily="18" charset="0"/>
                                    </a:rPr>
                                    <m:t>.</m:t>
                                  </m:r>
                                  <m:r>
                                    <a:rPr lang="es-CR" i="1">
                                      <a:latin typeface="Cambria Math" panose="02040503050406030204" pitchFamily="18" charset="0"/>
                                    </a:rPr>
                                    <m:t>𝑗</m:t>
                                  </m:r>
                                </m:sub>
                              </m:sSub>
                              <m:r>
                                <a:rPr lang="es-CR" i="1">
                                  <a:latin typeface="Cambria Math" panose="02040503050406030204" pitchFamily="18" charset="0"/>
                                </a:rPr>
                                <m:t>−</m:t>
                              </m:r>
                              <m:sSub>
                                <m:sSubPr>
                                  <m:ctrlPr>
                                    <a:rPr lang="es-CR" i="1">
                                      <a:latin typeface="Cambria Math" panose="02040503050406030204" pitchFamily="18" charset="0"/>
                                    </a:rPr>
                                  </m:ctrlPr>
                                </m:sSubPr>
                                <m:e>
                                  <m:acc>
                                    <m:accPr>
                                      <m:chr m:val="̅"/>
                                      <m:ctrlPr>
                                        <a:rPr lang="es-CR" i="1">
                                          <a:latin typeface="Cambria Math" panose="02040503050406030204" pitchFamily="18" charset="0"/>
                                        </a:rPr>
                                      </m:ctrlPr>
                                    </m:accPr>
                                    <m:e>
                                      <m:r>
                                        <a:rPr lang="es-CR" i="1">
                                          <a:latin typeface="Cambria Math" panose="02040503050406030204" pitchFamily="18" charset="0"/>
                                        </a:rPr>
                                        <m:t>𝑥</m:t>
                                      </m:r>
                                    </m:e>
                                  </m:acc>
                                </m:e>
                                <m:sub>
                                  <m:r>
                                    <a:rPr lang="es-CR" i="1">
                                      <a:latin typeface="Cambria Math" panose="02040503050406030204" pitchFamily="18" charset="0"/>
                                    </a:rPr>
                                    <m:t>..</m:t>
                                  </m:r>
                                </m:sub>
                              </m:sSub>
                              <m:r>
                                <a:rPr lang="es-CR" i="1">
                                  <a:latin typeface="Cambria Math" panose="02040503050406030204" pitchFamily="18" charset="0"/>
                                </a:rPr>
                                <m:t>)</m:t>
                              </m:r>
                            </m:e>
                            <m:sup>
                              <m:r>
                                <a:rPr lang="es-CR" i="1">
                                  <a:latin typeface="Cambria Math" panose="02040503050406030204" pitchFamily="18" charset="0"/>
                                </a:rPr>
                                <m:t>2</m:t>
                              </m:r>
                            </m:sup>
                          </m:sSup>
                        </m:e>
                      </m:nary>
                    </m:oMath>
                  </m:oMathPara>
                </a14:m>
                <a:endParaRPr lang="es-CR" dirty="0"/>
              </a:p>
            </p:txBody>
          </p:sp>
        </mc:Choice>
        <mc:Fallback xmlns="">
          <p:sp>
            <p:nvSpPr>
              <p:cNvPr id="5" name="4 Rectángulo"/>
              <p:cNvSpPr>
                <a:spLocks noRot="1" noChangeAspect="1" noMove="1" noResize="1" noEditPoints="1" noAdjustHandles="1" noChangeArrowheads="1" noChangeShapeType="1" noTextEdit="1"/>
              </p:cNvSpPr>
              <p:nvPr/>
            </p:nvSpPr>
            <p:spPr>
              <a:xfrm>
                <a:off x="3539086" y="5479010"/>
                <a:ext cx="2819490" cy="917431"/>
              </a:xfrm>
              <a:prstGeom prst="rect">
                <a:avLst/>
              </a:prstGeom>
              <a:blipFill rotWithShape="1">
                <a:blip r:embed="rId3"/>
                <a:stretch>
                  <a:fillRect/>
                </a:stretch>
              </a:blipFill>
            </p:spPr>
            <p:txBody>
              <a:bodyPr/>
              <a:lstStyle/>
              <a:p>
                <a:r>
                  <a:rPr lang="es-CR">
                    <a:noFill/>
                  </a:rPr>
                  <a:t> </a:t>
                </a:r>
              </a:p>
            </p:txBody>
          </p:sp>
        </mc:Fallback>
      </mc:AlternateContent>
      <p:pic>
        <p:nvPicPr>
          <p:cNvPr id="29698" name="Picture 2" descr="http://apcentral.collegeboard.com/apc/public/repository/bress20_913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1280" y="1483017"/>
            <a:ext cx="2957520" cy="445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1843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288" y="133113"/>
            <a:ext cx="10515600" cy="863174"/>
          </a:xfrm>
        </p:spPr>
        <p:txBody>
          <a:bodyPr/>
          <a:lstStyle/>
          <a:p>
            <a:pPr algn="ctr"/>
            <a:r>
              <a:rPr lang="es-CR" dirty="0" smtClean="0"/>
              <a:t>Índice</a:t>
            </a:r>
            <a:endParaRPr lang="es-ES" dirty="0"/>
          </a:p>
        </p:txBody>
      </p:sp>
      <p:sp>
        <p:nvSpPr>
          <p:cNvPr id="4" name="Elipse 3"/>
          <p:cNvSpPr/>
          <p:nvPr/>
        </p:nvSpPr>
        <p:spPr>
          <a:xfrm>
            <a:off x="450376" y="1282889"/>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a:t>
            </a:r>
            <a:endParaRPr lang="es-ES" dirty="0"/>
          </a:p>
        </p:txBody>
      </p:sp>
      <p:sp>
        <p:nvSpPr>
          <p:cNvPr id="5" name="Elipse 4"/>
          <p:cNvSpPr/>
          <p:nvPr/>
        </p:nvSpPr>
        <p:spPr>
          <a:xfrm>
            <a:off x="450376" y="3407936"/>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2</a:t>
            </a:r>
            <a:endParaRPr lang="es-ES" dirty="0"/>
          </a:p>
        </p:txBody>
      </p:sp>
      <p:sp>
        <p:nvSpPr>
          <p:cNvPr id="6" name="Elipse 5"/>
          <p:cNvSpPr/>
          <p:nvPr/>
        </p:nvSpPr>
        <p:spPr>
          <a:xfrm>
            <a:off x="450376" y="5532983"/>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3</a:t>
            </a:r>
            <a:endParaRPr lang="es-ES" dirty="0"/>
          </a:p>
        </p:txBody>
      </p:sp>
      <p:sp>
        <p:nvSpPr>
          <p:cNvPr id="7" name="Elipse 6"/>
          <p:cNvSpPr/>
          <p:nvPr/>
        </p:nvSpPr>
        <p:spPr>
          <a:xfrm>
            <a:off x="5902088" y="1282889"/>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4</a:t>
            </a:r>
            <a:endParaRPr lang="es-ES" dirty="0"/>
          </a:p>
        </p:txBody>
      </p:sp>
      <p:sp>
        <p:nvSpPr>
          <p:cNvPr id="8" name="Elipse 7"/>
          <p:cNvSpPr/>
          <p:nvPr/>
        </p:nvSpPr>
        <p:spPr>
          <a:xfrm>
            <a:off x="5902088" y="3407936"/>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5</a:t>
            </a:r>
            <a:endParaRPr lang="es-ES" dirty="0"/>
          </a:p>
        </p:txBody>
      </p:sp>
      <p:sp>
        <p:nvSpPr>
          <p:cNvPr id="9" name="Elipse 8"/>
          <p:cNvSpPr/>
          <p:nvPr/>
        </p:nvSpPr>
        <p:spPr>
          <a:xfrm>
            <a:off x="5902088" y="5532983"/>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6</a:t>
            </a:r>
            <a:endParaRPr lang="es-ES" dirty="0"/>
          </a:p>
        </p:txBody>
      </p:sp>
      <p:sp>
        <p:nvSpPr>
          <p:cNvPr id="10" name="Rectángulo redondeado 9"/>
          <p:cNvSpPr/>
          <p:nvPr/>
        </p:nvSpPr>
        <p:spPr>
          <a:xfrm>
            <a:off x="2238233" y="1357952"/>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Fundamentos del ANOVA</a:t>
            </a:r>
            <a:endParaRPr lang="es-ES" dirty="0"/>
          </a:p>
        </p:txBody>
      </p:sp>
      <p:sp>
        <p:nvSpPr>
          <p:cNvPr id="11" name="Rectángulo redondeado 10"/>
          <p:cNvSpPr/>
          <p:nvPr/>
        </p:nvSpPr>
        <p:spPr>
          <a:xfrm>
            <a:off x="2238232" y="5532983"/>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Diseño de una vía o completamente aleatorizado</a:t>
            </a:r>
            <a:endParaRPr lang="es-ES" dirty="0"/>
          </a:p>
        </p:txBody>
      </p:sp>
      <p:sp>
        <p:nvSpPr>
          <p:cNvPr id="12" name="Rectángulo redondeado 11"/>
          <p:cNvSpPr/>
          <p:nvPr/>
        </p:nvSpPr>
        <p:spPr>
          <a:xfrm>
            <a:off x="2238232" y="3482999"/>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Etapas de un ANOVA</a:t>
            </a:r>
            <a:endParaRPr lang="es-ES" dirty="0"/>
          </a:p>
        </p:txBody>
      </p:sp>
      <p:sp>
        <p:nvSpPr>
          <p:cNvPr id="14" name="Rectángulo redondeado 13"/>
          <p:cNvSpPr/>
          <p:nvPr/>
        </p:nvSpPr>
        <p:spPr>
          <a:xfrm>
            <a:off x="8375744" y="1357952"/>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Diferencia de medias</a:t>
            </a:r>
            <a:endParaRPr lang="es-ES" dirty="0"/>
          </a:p>
        </p:txBody>
      </p:sp>
      <p:sp>
        <p:nvSpPr>
          <p:cNvPr id="15" name="Rectángulo redondeado 14"/>
          <p:cNvSpPr/>
          <p:nvPr/>
        </p:nvSpPr>
        <p:spPr>
          <a:xfrm>
            <a:off x="8375744" y="3482999"/>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Otros diseños</a:t>
            </a:r>
            <a:endParaRPr lang="es-ES" dirty="0"/>
          </a:p>
        </p:txBody>
      </p:sp>
      <p:sp>
        <p:nvSpPr>
          <p:cNvPr id="16" name="Rectángulo redondeado 15"/>
          <p:cNvSpPr/>
          <p:nvPr/>
        </p:nvSpPr>
        <p:spPr>
          <a:xfrm>
            <a:off x="8375744" y="5583571"/>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Efectos fijos o aleatorios</a:t>
            </a:r>
            <a:endParaRPr lang="es-ES" dirty="0"/>
          </a:p>
        </p:txBody>
      </p:sp>
    </p:spTree>
    <p:extLst>
      <p:ext uri="{BB962C8B-B14F-4D97-AF65-F5344CB8AC3E}">
        <p14:creationId xmlns:p14="http://schemas.microsoft.com/office/powerpoint/2010/main" val="2274115399"/>
      </p:ext>
    </p:extLst>
  </p:cSld>
  <p:clrMapOvr>
    <a:masterClrMapping/>
  </p:clrMapOvr>
  <p:transition spd="slow">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7607300" y="1825625"/>
            <a:ext cx="3746500" cy="4351338"/>
          </a:xfrm>
        </p:spPr>
        <p:txBody>
          <a:bodyPr/>
          <a:lstStyle/>
          <a:p>
            <a:pPr marL="0" indent="0" algn="ctr">
              <a:buNone/>
            </a:pPr>
            <a:r>
              <a:rPr lang="es-CR" dirty="0" smtClean="0"/>
              <a:t>¿Como se calcula la</a:t>
            </a:r>
            <a:r>
              <a:rPr lang="es-CR" b="1" dirty="0" smtClean="0">
                <a:latin typeface="Times New Roman" panose="02020603050405020304" pitchFamily="18" charset="0"/>
                <a:cs typeface="Times New Roman" panose="02020603050405020304" pitchFamily="18" charset="0"/>
              </a:rPr>
              <a:t>  suma de cuadrados entre los tratamientos</a:t>
            </a:r>
            <a:r>
              <a:rPr lang="es-CR" dirty="0" smtClean="0"/>
              <a:t> ?</a:t>
            </a:r>
            <a:endParaRPr lang="es-CR" dirty="0"/>
          </a:p>
        </p:txBody>
      </p:sp>
      <p:sp>
        <p:nvSpPr>
          <p:cNvPr id="4" name="Título 1"/>
          <p:cNvSpPr>
            <a:spLocks noGrp="1"/>
          </p:cNvSpPr>
          <p:nvPr>
            <p:ph type="title"/>
          </p:nvPr>
        </p:nvSpPr>
        <p:spPr>
          <a:xfrm>
            <a:off x="112734" y="0"/>
            <a:ext cx="11812044" cy="1174917"/>
          </a:xfrm>
        </p:spPr>
        <p:txBody>
          <a:bodyPr>
            <a:normAutofit fontScale="90000"/>
          </a:bodyPr>
          <a:lstStyle/>
          <a:p>
            <a:pPr algn="ctr"/>
            <a:r>
              <a:rPr lang="es-CR" dirty="0" smtClean="0"/>
              <a:t>Diseño de una vía: estadística de prueba – suma de cuadrados</a:t>
            </a:r>
            <a:endParaRPr lang="es-ES" dirty="0"/>
          </a:p>
        </p:txBody>
      </p:sp>
      <p:graphicFrame>
        <p:nvGraphicFramePr>
          <p:cNvPr id="8" name="7 Tabla"/>
          <p:cNvGraphicFramePr>
            <a:graphicFrameLocks noGrp="1"/>
          </p:cNvGraphicFramePr>
          <p:nvPr>
            <p:extLst>
              <p:ext uri="{D42A27DB-BD31-4B8C-83A1-F6EECF244321}">
                <p14:modId xmlns:p14="http://schemas.microsoft.com/office/powerpoint/2010/main" val="3749238332"/>
              </p:ext>
            </p:extLst>
          </p:nvPr>
        </p:nvGraphicFramePr>
        <p:xfrm>
          <a:off x="660400" y="1333498"/>
          <a:ext cx="6045200" cy="4618044"/>
        </p:xfrm>
        <a:graphic>
          <a:graphicData uri="http://schemas.openxmlformats.org/drawingml/2006/table">
            <a:tbl>
              <a:tblPr>
                <a:tableStyleId>{5C22544A-7EE6-4342-B048-85BDC9FD1C3A}</a:tableStyleId>
              </a:tblPr>
              <a:tblGrid>
                <a:gridCol w="947120"/>
                <a:gridCol w="1403036"/>
                <a:gridCol w="1215608"/>
                <a:gridCol w="1567394"/>
                <a:gridCol w="912042"/>
              </a:tblGrid>
              <a:tr h="513116">
                <a:tc>
                  <a:txBody>
                    <a:bodyPr/>
                    <a:lstStyle/>
                    <a:p>
                      <a:pPr algn="ctr" fontAlgn="b"/>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sng" strike="noStrike" dirty="0">
                          <a:effectLst/>
                        </a:rPr>
                        <a:t>Tratamiento 1</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sng" strike="noStrike" dirty="0">
                          <a:effectLst/>
                        </a:rPr>
                        <a:t>Tratamiento 2</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sng" strike="noStrike" dirty="0">
                          <a:effectLst/>
                        </a:rPr>
                        <a:t> Tratamiento 3</a:t>
                      </a:r>
                      <a:endParaRPr lang="es-CR" sz="1600" b="1" i="0" u="sng" strike="noStrike" dirty="0">
                        <a:solidFill>
                          <a:srgbClr val="000000"/>
                        </a:solidFill>
                        <a:effectLst/>
                        <a:latin typeface="Calibri"/>
                      </a:endParaRPr>
                    </a:p>
                  </a:txBody>
                  <a:tcPr marL="9525" marR="9525" marT="9525" marB="0" anchor="b"/>
                </a:tc>
                <a:tc>
                  <a:txBody>
                    <a:bodyPr/>
                    <a:lstStyle/>
                    <a:p>
                      <a:pPr algn="ctr" fontAlgn="b"/>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2</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12</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a:effectLst/>
                        </a:rPr>
                        <a:t>22</a:t>
                      </a:r>
                      <a:endParaRPr lang="es-CR" sz="1600" b="0" i="0" u="none" strike="noStrike">
                        <a:solidFill>
                          <a:srgbClr val="000000"/>
                        </a:solidFill>
                        <a:effectLst/>
                        <a:latin typeface="Calibri"/>
                      </a:endParaRPr>
                    </a:p>
                  </a:txBody>
                  <a:tcPr marL="9525" marR="9525" marT="9525" marB="0" anchor="b"/>
                </a:tc>
                <a:tc>
                  <a:txBody>
                    <a:bodyPr/>
                    <a:lstStyle/>
                    <a:p>
                      <a:pPr algn="ctr" fontAlgn="b"/>
                      <a:endParaRPr lang="es-CR" sz="1600" b="0" i="0" u="none" strike="noStrike">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4</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14</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24</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a:effectLst/>
                        </a:rPr>
                        <a:t>6</a:t>
                      </a:r>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16</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26</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a:solidFill>
                          <a:srgbClr val="000000"/>
                        </a:solidFill>
                        <a:effectLst/>
                        <a:latin typeface="Calibri"/>
                      </a:endParaRPr>
                    </a:p>
                  </a:txBody>
                  <a:tcPr marL="9525" marR="9525" marT="9525" marB="0" anchor="b"/>
                </a:tc>
              </a:tr>
              <a:tr h="513116">
                <a:tc>
                  <a:txBody>
                    <a:bodyPr/>
                    <a:lstStyle/>
                    <a:p>
                      <a:pPr algn="ctr" fontAlgn="b"/>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a:effectLst/>
                        </a:rPr>
                        <a:t>8</a:t>
                      </a:r>
                      <a:endParaRPr lang="es-CR" sz="1600" b="0" i="0" u="none" strike="noStrike">
                        <a:solidFill>
                          <a:srgbClr val="000000"/>
                        </a:solidFill>
                        <a:effectLst/>
                        <a:latin typeface="Calibri"/>
                      </a:endParaRPr>
                    </a:p>
                  </a:txBody>
                  <a:tcPr marL="9525" marR="9525" marT="9525" marB="0" anchor="b"/>
                </a:tc>
                <a:tc>
                  <a:txBody>
                    <a:bodyPr/>
                    <a:lstStyle/>
                    <a:p>
                      <a:pPr algn="ctr" fontAlgn="b"/>
                      <a:r>
                        <a:rPr lang="es-CR" sz="1600" u="none" strike="noStrike" dirty="0">
                          <a:effectLst/>
                        </a:rPr>
                        <a:t>18</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28</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r>
              <a:tr h="513116">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10</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20</a:t>
                      </a:r>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u="none" strike="noStrike" dirty="0">
                          <a:effectLst/>
                        </a:rPr>
                        <a:t>30</a:t>
                      </a:r>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endParaRPr lang="es-CR" sz="1600" b="0" i="0" u="none" strike="noStrike" dirty="0">
                        <a:solidFill>
                          <a:srgbClr val="000000"/>
                        </a:solidFill>
                        <a:effectLst/>
                        <a:latin typeface="Calibri"/>
                      </a:endParaRPr>
                    </a:p>
                  </a:txBody>
                  <a:tcPr marL="9525" marR="9525" marT="9525" marB="0" anchor="b"/>
                </a:tc>
                <a:tc>
                  <a:txBody>
                    <a:bodyPr/>
                    <a:lstStyle/>
                    <a:p>
                      <a:pPr algn="ctr" fontAlgn="b"/>
                      <a:r>
                        <a:rPr lang="es-CR" sz="1600" b="1" i="0" u="none" strike="noStrike" dirty="0" smtClean="0">
                          <a:effectLst/>
                        </a:rPr>
                        <a:t>General</a:t>
                      </a:r>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r>
                        <a:rPr lang="es-CR" sz="1600" b="1" u="sng" strike="noStrike" dirty="0">
                          <a:effectLst/>
                        </a:rPr>
                        <a:t>Promedio</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16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26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16</a:t>
                      </a:r>
                      <a:endParaRPr lang="es-CR" sz="1600" b="1" i="0" u="none" strike="noStrike" dirty="0">
                        <a:solidFill>
                          <a:srgbClr val="000000"/>
                        </a:solidFill>
                        <a:effectLst/>
                        <a:latin typeface="Calibri"/>
                      </a:endParaRPr>
                    </a:p>
                  </a:txBody>
                  <a:tcPr marL="9525" marR="9525" marT="9525" marB="0" anchor="b"/>
                </a:tc>
              </a:tr>
              <a:tr h="513116">
                <a:tc>
                  <a:txBody>
                    <a:bodyPr/>
                    <a:lstStyle/>
                    <a:p>
                      <a:pPr algn="ctr" fontAlgn="b"/>
                      <a:r>
                        <a:rPr lang="es-CR" sz="1600" b="1" u="sng" strike="noStrike" dirty="0">
                          <a:effectLst/>
                        </a:rPr>
                        <a:t>Total</a:t>
                      </a:r>
                      <a:endParaRPr lang="es-CR" sz="1600" b="1" i="0" u="sng"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a:effectLst/>
                        </a:rPr>
                        <a:t>6</a:t>
                      </a:r>
                      <a:endParaRPr lang="es-CR" sz="1600" b="1" i="0" u="none" strike="noStrike">
                        <a:solidFill>
                          <a:srgbClr val="000000"/>
                        </a:solidFill>
                        <a:effectLst/>
                        <a:latin typeface="Calibri"/>
                      </a:endParaRPr>
                    </a:p>
                  </a:txBody>
                  <a:tcPr marL="9525" marR="9525" marT="9525" marB="0" anchor="b"/>
                </a:tc>
                <a:tc>
                  <a:txBody>
                    <a:bodyPr/>
                    <a:lstStyle/>
                    <a:p>
                      <a:pPr algn="ctr" fontAlgn="b"/>
                      <a:r>
                        <a:rPr lang="es-CR" sz="1600" b="1" u="none" strike="noStrike" dirty="0">
                          <a:effectLst/>
                        </a:rPr>
                        <a:t>6</a:t>
                      </a:r>
                      <a:endParaRPr lang="es-CR" sz="1600" b="1" i="0" u="none" strike="noStrike" dirty="0">
                        <a:solidFill>
                          <a:srgbClr val="000000"/>
                        </a:solidFill>
                        <a:effectLst/>
                        <a:latin typeface="Calibri"/>
                      </a:endParaRPr>
                    </a:p>
                  </a:txBody>
                  <a:tcPr marL="9525" marR="9525" marT="9525" marB="0" anchor="b"/>
                </a:tc>
                <a:tc>
                  <a:txBody>
                    <a:bodyPr/>
                    <a:lstStyle/>
                    <a:p>
                      <a:pPr algn="ctr" fontAlgn="b"/>
                      <a:r>
                        <a:rPr lang="es-CR" sz="1600" b="1" u="none" strike="noStrike" dirty="0">
                          <a:effectLst/>
                        </a:rPr>
                        <a:t>18</a:t>
                      </a:r>
                      <a:endParaRPr lang="es-CR" sz="1600" b="1" i="0" u="none" strike="noStrike" dirty="0">
                        <a:solidFill>
                          <a:srgbClr val="000000"/>
                        </a:solidFill>
                        <a:effectLst/>
                        <a:latin typeface="Calibri"/>
                      </a:endParaRPr>
                    </a:p>
                  </a:txBody>
                  <a:tcPr marL="9525" marR="9525" marT="9525" marB="0" anchor="b"/>
                </a:tc>
              </a:tr>
            </a:tbl>
          </a:graphicData>
        </a:graphic>
      </p:graphicFrame>
      <mc:AlternateContent xmlns:mc="http://schemas.openxmlformats.org/markup-compatibility/2006" xmlns:a14="http://schemas.microsoft.com/office/drawing/2010/main">
        <mc:Choice Requires="a14">
          <p:sp>
            <p:nvSpPr>
              <p:cNvPr id="7" name="6 Rectángulo"/>
              <p:cNvSpPr/>
              <p:nvPr/>
            </p:nvSpPr>
            <p:spPr>
              <a:xfrm>
                <a:off x="8022186" y="4005810"/>
                <a:ext cx="2819490" cy="917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R" i="1">
                          <a:latin typeface="Cambria Math" panose="02040503050406030204" pitchFamily="18" charset="0"/>
                        </a:rPr>
                        <m:t>𝑆</m:t>
                      </m:r>
                      <m:sSub>
                        <m:sSubPr>
                          <m:ctrlPr>
                            <a:rPr lang="es-CR" i="1">
                              <a:latin typeface="Cambria Math" panose="02040503050406030204" pitchFamily="18" charset="0"/>
                            </a:rPr>
                          </m:ctrlPr>
                        </m:sSubPr>
                        <m:e>
                          <m:r>
                            <a:rPr lang="es-CR" i="1">
                              <a:latin typeface="Cambria Math" panose="02040503050406030204" pitchFamily="18" charset="0"/>
                            </a:rPr>
                            <m:t>𝐶</m:t>
                          </m:r>
                        </m:e>
                        <m:sub>
                          <m:r>
                            <a:rPr lang="es-CR" i="1">
                              <a:latin typeface="Cambria Math" panose="02040503050406030204" pitchFamily="18" charset="0"/>
                            </a:rPr>
                            <m:t>𝑒𝑛𝑡𝑟𝑒</m:t>
                          </m:r>
                        </m:sub>
                      </m:sSub>
                      <m:r>
                        <a:rPr lang="es-CR" i="1">
                          <a:latin typeface="Cambria Math" panose="02040503050406030204" pitchFamily="18" charset="0"/>
                        </a:rPr>
                        <m:t>= </m:t>
                      </m:r>
                      <m:nary>
                        <m:naryPr>
                          <m:chr m:val="∑"/>
                          <m:limLoc m:val="undOvr"/>
                          <m:ctrlPr>
                            <a:rPr lang="es-CR" i="1">
                              <a:latin typeface="Cambria Math" panose="02040503050406030204" pitchFamily="18" charset="0"/>
                            </a:rPr>
                          </m:ctrlPr>
                        </m:naryPr>
                        <m:sub>
                          <m:r>
                            <a:rPr lang="es-CR" i="1">
                              <a:latin typeface="Cambria Math" panose="02040503050406030204" pitchFamily="18" charset="0"/>
                            </a:rPr>
                            <m:t>𝑗</m:t>
                          </m:r>
                          <m:r>
                            <a:rPr lang="es-CR" i="1">
                              <a:latin typeface="Cambria Math" panose="02040503050406030204" pitchFamily="18" charset="0"/>
                            </a:rPr>
                            <m:t>=1</m:t>
                          </m:r>
                        </m:sub>
                        <m:sup>
                          <m:r>
                            <a:rPr lang="es-CR" i="1">
                              <a:latin typeface="Cambria Math" panose="02040503050406030204" pitchFamily="18" charset="0"/>
                            </a:rPr>
                            <m:t>𝑘</m:t>
                          </m:r>
                        </m:sup>
                        <m:e>
                          <m:sSub>
                            <m:sSubPr>
                              <m:ctrlPr>
                                <a:rPr lang="es-CR" i="1">
                                  <a:latin typeface="Cambria Math" panose="02040503050406030204" pitchFamily="18" charset="0"/>
                                </a:rPr>
                              </m:ctrlPr>
                            </m:sSubPr>
                            <m:e>
                              <m:r>
                                <a:rPr lang="es-CR" i="1">
                                  <a:latin typeface="Cambria Math" panose="02040503050406030204" pitchFamily="18" charset="0"/>
                                </a:rPr>
                                <m:t>𝑛</m:t>
                              </m:r>
                            </m:e>
                            <m:sub>
                              <m:r>
                                <a:rPr lang="es-CR" i="1">
                                  <a:latin typeface="Cambria Math" panose="02040503050406030204" pitchFamily="18" charset="0"/>
                                </a:rPr>
                                <m:t>𝑗</m:t>
                              </m:r>
                            </m:sub>
                          </m:sSub>
                          <m:sSup>
                            <m:sSupPr>
                              <m:ctrlPr>
                                <a:rPr lang="es-CR" i="1">
                                  <a:latin typeface="Cambria Math" panose="02040503050406030204" pitchFamily="18" charset="0"/>
                                </a:rPr>
                              </m:ctrlPr>
                            </m:sSupPr>
                            <m:e>
                              <m:r>
                                <a:rPr lang="es-CR" i="1">
                                  <a:latin typeface="Cambria Math" panose="02040503050406030204" pitchFamily="18" charset="0"/>
                                </a:rPr>
                                <m:t>(</m:t>
                              </m:r>
                              <m:sSub>
                                <m:sSubPr>
                                  <m:ctrlPr>
                                    <a:rPr lang="es-CR" i="1">
                                      <a:latin typeface="Cambria Math" panose="02040503050406030204" pitchFamily="18" charset="0"/>
                                    </a:rPr>
                                  </m:ctrlPr>
                                </m:sSubPr>
                                <m:e>
                                  <m:acc>
                                    <m:accPr>
                                      <m:chr m:val="̅"/>
                                      <m:ctrlPr>
                                        <a:rPr lang="es-CR" i="1">
                                          <a:latin typeface="Cambria Math" panose="02040503050406030204" pitchFamily="18" charset="0"/>
                                        </a:rPr>
                                      </m:ctrlPr>
                                    </m:accPr>
                                    <m:e>
                                      <m:r>
                                        <a:rPr lang="es-CR" i="1">
                                          <a:latin typeface="Cambria Math" panose="02040503050406030204" pitchFamily="18" charset="0"/>
                                        </a:rPr>
                                        <m:t>𝑥</m:t>
                                      </m:r>
                                    </m:e>
                                  </m:acc>
                                </m:e>
                                <m:sub>
                                  <m:r>
                                    <a:rPr lang="es-CR" i="1">
                                      <a:latin typeface="Cambria Math" panose="02040503050406030204" pitchFamily="18" charset="0"/>
                                    </a:rPr>
                                    <m:t>.</m:t>
                                  </m:r>
                                  <m:r>
                                    <a:rPr lang="es-CR" i="1">
                                      <a:latin typeface="Cambria Math" panose="02040503050406030204" pitchFamily="18" charset="0"/>
                                    </a:rPr>
                                    <m:t>𝑗</m:t>
                                  </m:r>
                                </m:sub>
                              </m:sSub>
                              <m:r>
                                <a:rPr lang="es-CR" i="1">
                                  <a:latin typeface="Cambria Math" panose="02040503050406030204" pitchFamily="18" charset="0"/>
                                </a:rPr>
                                <m:t>−</m:t>
                              </m:r>
                              <m:sSub>
                                <m:sSubPr>
                                  <m:ctrlPr>
                                    <a:rPr lang="es-CR" i="1">
                                      <a:latin typeface="Cambria Math" panose="02040503050406030204" pitchFamily="18" charset="0"/>
                                    </a:rPr>
                                  </m:ctrlPr>
                                </m:sSubPr>
                                <m:e>
                                  <m:acc>
                                    <m:accPr>
                                      <m:chr m:val="̅"/>
                                      <m:ctrlPr>
                                        <a:rPr lang="es-CR" i="1">
                                          <a:latin typeface="Cambria Math" panose="02040503050406030204" pitchFamily="18" charset="0"/>
                                        </a:rPr>
                                      </m:ctrlPr>
                                    </m:accPr>
                                    <m:e>
                                      <m:r>
                                        <a:rPr lang="es-CR" i="1">
                                          <a:latin typeface="Cambria Math" panose="02040503050406030204" pitchFamily="18" charset="0"/>
                                        </a:rPr>
                                        <m:t>𝑥</m:t>
                                      </m:r>
                                    </m:e>
                                  </m:acc>
                                </m:e>
                                <m:sub>
                                  <m:r>
                                    <a:rPr lang="es-CR" i="1">
                                      <a:latin typeface="Cambria Math" panose="02040503050406030204" pitchFamily="18" charset="0"/>
                                    </a:rPr>
                                    <m:t>..</m:t>
                                  </m:r>
                                </m:sub>
                              </m:sSub>
                              <m:r>
                                <a:rPr lang="es-CR" i="1">
                                  <a:latin typeface="Cambria Math" panose="02040503050406030204" pitchFamily="18" charset="0"/>
                                </a:rPr>
                                <m:t>)</m:t>
                              </m:r>
                            </m:e>
                            <m:sup>
                              <m:r>
                                <a:rPr lang="es-CR" i="1">
                                  <a:latin typeface="Cambria Math" panose="02040503050406030204" pitchFamily="18" charset="0"/>
                                </a:rPr>
                                <m:t>2</m:t>
                              </m:r>
                            </m:sup>
                          </m:sSup>
                        </m:e>
                      </m:nary>
                    </m:oMath>
                  </m:oMathPara>
                </a14:m>
                <a:endParaRPr lang="es-CR" dirty="0"/>
              </a:p>
            </p:txBody>
          </p:sp>
        </mc:Choice>
        <mc:Fallback xmlns="">
          <p:sp>
            <p:nvSpPr>
              <p:cNvPr id="7" name="6 Rectángulo"/>
              <p:cNvSpPr>
                <a:spLocks noRot="1" noChangeAspect="1" noMove="1" noResize="1" noEditPoints="1" noAdjustHandles="1" noChangeArrowheads="1" noChangeShapeType="1" noTextEdit="1"/>
              </p:cNvSpPr>
              <p:nvPr/>
            </p:nvSpPr>
            <p:spPr>
              <a:xfrm>
                <a:off x="8022186" y="4005810"/>
                <a:ext cx="2819490" cy="917431"/>
              </a:xfrm>
              <a:prstGeom prst="rect">
                <a:avLst/>
              </a:prstGeom>
              <a:blipFill rotWithShape="1">
                <a:blip r:embed="rId2"/>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34206241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142165" y="1160362"/>
                <a:ext cx="8163635" cy="5339450"/>
              </a:xfrm>
            </p:spPr>
            <p:txBody>
              <a:bodyPr>
                <a:normAutofit/>
              </a:bodyPr>
              <a:lstStyle/>
              <a:p>
                <a:pPr algn="just"/>
                <a:r>
                  <a:rPr lang="es-CR" sz="2400" dirty="0"/>
                  <a:t>P</a:t>
                </a:r>
                <a:r>
                  <a:rPr lang="es-CR" sz="2400" dirty="0" smtClean="0"/>
                  <a:t>ara </a:t>
                </a:r>
                <a:r>
                  <a:rPr lang="es-CR" sz="2400" dirty="0"/>
                  <a:t>resumir, se encuentra que la suma total de cuadrados es </a:t>
                </a:r>
                <a:r>
                  <a:rPr lang="es-CR" sz="2400" dirty="0" smtClean="0"/>
                  <a:t>igual a la </a:t>
                </a:r>
                <a:r>
                  <a:rPr lang="es-CR" sz="2400" dirty="0"/>
                  <a:t>suma de cuadrados entre los grupos mas la suma de los cuadrados dentro de </a:t>
                </a:r>
                <a:r>
                  <a:rPr lang="es-CR" sz="2400" dirty="0" smtClean="0"/>
                  <a:t>los grupos</a:t>
                </a:r>
                <a:r>
                  <a:rPr lang="es-CR" sz="2400" dirty="0"/>
                  <a:t>. Esta </a:t>
                </a:r>
                <a:r>
                  <a:rPr lang="es-CR" sz="2400" dirty="0" smtClean="0"/>
                  <a:t>relación </a:t>
                </a:r>
                <a:r>
                  <a:rPr lang="es-CR" sz="2400" dirty="0"/>
                  <a:t>se expresa </a:t>
                </a:r>
                <a:r>
                  <a:rPr lang="es-CR" sz="2400" dirty="0" smtClean="0"/>
                  <a:t>como:</a:t>
                </a:r>
              </a:p>
              <a:p>
                <a:endParaRPr lang="es-CR" sz="2400" dirty="0"/>
              </a:p>
              <a:p>
                <a:endParaRPr lang="es-CR" sz="2400" dirty="0" smtClean="0"/>
              </a:p>
              <a:p>
                <a:endParaRPr lang="es-CR" sz="2400" dirty="0"/>
              </a:p>
              <a:p>
                <a:endParaRPr lang="es-CR" sz="2400" dirty="0" smtClean="0"/>
              </a:p>
              <a:p>
                <a:endParaRPr lang="es-CR" sz="2400" dirty="0"/>
              </a:p>
              <a:p>
                <a:endParaRPr lang="es-CR" sz="2400" dirty="0" smtClean="0"/>
              </a:p>
              <a:p>
                <a:r>
                  <a:rPr lang="es-CR" sz="2400" dirty="0"/>
                  <a:t>Con la suma de cuadrados, </a:t>
                </a:r>
                <a:r>
                  <a:rPr lang="es-CR" sz="2400" dirty="0" smtClean="0"/>
                  <a:t>es </a:t>
                </a:r>
                <a:r>
                  <a:rPr lang="es-CR" sz="2400" dirty="0"/>
                  <a:t>posible calcular dos estimaciones </a:t>
                </a:r>
                <a:r>
                  <a:rPr lang="es-CR" sz="2400" dirty="0" smtClean="0"/>
                  <a:t>de la </a:t>
                </a:r>
                <a:r>
                  <a:rPr lang="es-CR" sz="2400" dirty="0"/>
                  <a:t>variancia </a:t>
                </a:r>
                <a:r>
                  <a:rPr lang="es-CR" sz="2400" dirty="0" smtClean="0"/>
                  <a:t>común </a:t>
                </a:r>
                <a:r>
                  <a:rPr lang="es-CR" sz="2400" dirty="0"/>
                  <a:t>de la </a:t>
                </a:r>
                <a:r>
                  <a:rPr lang="es-CR" sz="2400" dirty="0" smtClean="0"/>
                  <a:t>población, </a:t>
                </a:r>
                <a14:m>
                  <m:oMath xmlns:m="http://schemas.openxmlformats.org/officeDocument/2006/math">
                    <m:sSup>
                      <m:sSupPr>
                        <m:ctrlPr>
                          <a:rPr lang="es-CR" sz="2400" i="1">
                            <a:latin typeface="Cambria Math" panose="02040503050406030204" pitchFamily="18" charset="0"/>
                          </a:rPr>
                        </m:ctrlPr>
                      </m:sSupPr>
                      <m:e>
                        <m:r>
                          <a:rPr lang="es-CR" sz="2400" i="1">
                            <a:latin typeface="Cambria Math" panose="02040503050406030204" pitchFamily="18" charset="0"/>
                          </a:rPr>
                          <m:t>𝜎</m:t>
                        </m:r>
                      </m:e>
                      <m:sup>
                        <m:r>
                          <a:rPr lang="es-CR" sz="2400" i="1">
                            <a:latin typeface="Cambria Math" panose="02040503050406030204" pitchFamily="18" charset="0"/>
                          </a:rPr>
                          <m:t>2</m:t>
                        </m:r>
                      </m:sup>
                    </m:sSup>
                  </m:oMath>
                </a14:m>
                <a:r>
                  <a:rPr lang="es-CR" sz="2400" dirty="0" smtClean="0"/>
                  <a:t>.</a:t>
                </a:r>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142165" y="1160362"/>
                <a:ext cx="8163635" cy="5339450"/>
              </a:xfrm>
              <a:blipFill rotWithShape="1">
                <a:blip r:embed="rId3"/>
                <a:stretch>
                  <a:fillRect l="-970" t="-1598" r="-1119"/>
                </a:stretch>
              </a:blipFill>
            </p:spPr>
            <p:txBody>
              <a:bodyPr/>
              <a:lstStyle/>
              <a:p>
                <a:r>
                  <a:rPr lang="es-CR">
                    <a:noFill/>
                  </a:rPr>
                  <a:t> </a:t>
                </a:r>
              </a:p>
            </p:txBody>
          </p:sp>
        </mc:Fallback>
      </mc:AlternateContent>
      <p:sp>
        <p:nvSpPr>
          <p:cNvPr id="4" name="Título 1"/>
          <p:cNvSpPr>
            <a:spLocks noGrp="1"/>
          </p:cNvSpPr>
          <p:nvPr>
            <p:ph type="title"/>
          </p:nvPr>
        </p:nvSpPr>
        <p:spPr>
          <a:xfrm>
            <a:off x="112734" y="0"/>
            <a:ext cx="11812044" cy="1174917"/>
          </a:xfrm>
        </p:spPr>
        <p:txBody>
          <a:bodyPr>
            <a:normAutofit fontScale="90000"/>
          </a:bodyPr>
          <a:lstStyle/>
          <a:p>
            <a:pPr algn="ctr"/>
            <a:r>
              <a:rPr lang="es-CR" dirty="0" smtClean="0"/>
              <a:t>Diseño de una vía: estadística de prueba – suma de cuadrados</a:t>
            </a:r>
            <a:endParaRPr lang="es-ES" dirty="0"/>
          </a:p>
        </p:txBody>
      </p:sp>
      <mc:AlternateContent xmlns:mc="http://schemas.openxmlformats.org/markup-compatibility/2006" xmlns:a14="http://schemas.microsoft.com/office/drawing/2010/main">
        <mc:Choice Requires="a14">
          <p:sp>
            <p:nvSpPr>
              <p:cNvPr id="5" name="4 Rectángulo"/>
              <p:cNvSpPr/>
              <p:nvPr/>
            </p:nvSpPr>
            <p:spPr>
              <a:xfrm>
                <a:off x="843848" y="2567545"/>
                <a:ext cx="8341094"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s-CR" sz="2400" i="1" smtClean="0">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𝑡𝑜𝑡𝑎𝑙</m:t>
                          </m:r>
                        </m:sub>
                      </m:sSub>
                      <m:r>
                        <a:rPr lang="es-CR" sz="2400" b="0" i="1" smtClean="0">
                          <a:latin typeface="Cambria Math"/>
                        </a:rPr>
                        <m:t>          </m:t>
                      </m:r>
                      <m:r>
                        <a:rPr lang="es-CR" sz="2400" i="1">
                          <a:latin typeface="Cambria Math"/>
                        </a:rPr>
                        <m:t>=</m:t>
                      </m:r>
                      <m:r>
                        <a:rPr lang="es-CR" sz="2400" b="0" i="1" smtClean="0">
                          <a:latin typeface="Cambria Math"/>
                        </a:rPr>
                        <m:t>           </m:t>
                      </m:r>
                      <m:r>
                        <a:rPr lang="es-CR" sz="2400" i="1">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𝑒𝑛𝑡𝑟𝑒</m:t>
                          </m:r>
                        </m:sub>
                      </m:sSub>
                      <m:r>
                        <a:rPr lang="es-CR" sz="2400" b="0" i="1" smtClean="0">
                          <a:latin typeface="Cambria Math"/>
                        </a:rPr>
                        <m:t>           </m:t>
                      </m:r>
                      <m:r>
                        <a:rPr lang="es-CR" sz="2400" i="1">
                          <a:latin typeface="Cambria Math"/>
                        </a:rPr>
                        <m:t>+</m:t>
                      </m:r>
                      <m:r>
                        <a:rPr lang="es-CR" sz="2400" b="0" i="1" smtClean="0">
                          <a:latin typeface="Cambria Math"/>
                        </a:rPr>
                        <m:t>         </m:t>
                      </m:r>
                      <m:r>
                        <a:rPr lang="es-CR" sz="2400" i="1">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𝑑𝑒𝑛𝑡𝑟𝑜</m:t>
                          </m:r>
                        </m:sub>
                      </m:sSub>
                    </m:oMath>
                  </m:oMathPara>
                </a14:m>
                <a:endParaRPr lang="es-CR" sz="2400" dirty="0"/>
              </a:p>
            </p:txBody>
          </p:sp>
        </mc:Choice>
        <mc:Fallback xmlns="">
          <p:sp>
            <p:nvSpPr>
              <p:cNvPr id="5" name="4 Rectángulo"/>
              <p:cNvSpPr>
                <a:spLocks noRot="1" noChangeAspect="1" noMove="1" noResize="1" noEditPoints="1" noAdjustHandles="1" noChangeArrowheads="1" noChangeShapeType="1" noTextEdit="1"/>
              </p:cNvSpPr>
              <p:nvPr/>
            </p:nvSpPr>
            <p:spPr>
              <a:xfrm>
                <a:off x="843848" y="2567545"/>
                <a:ext cx="8341094" cy="461665"/>
              </a:xfrm>
              <a:prstGeom prst="rect">
                <a:avLst/>
              </a:prstGeom>
              <a:blipFill rotWithShape="1">
                <a:blip r:embed="rId4"/>
                <a:stretch>
                  <a:fillRect l="-146" b="-1316"/>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5 Rectángulo"/>
              <p:cNvSpPr/>
              <p:nvPr/>
            </p:nvSpPr>
            <p:spPr>
              <a:xfrm>
                <a:off x="242545" y="3379703"/>
                <a:ext cx="8586797" cy="11925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nary>
                        <m:naryPr>
                          <m:chr m:val="∑"/>
                          <m:limLoc m:val="undOvr"/>
                          <m:ctrlPr>
                            <a:rPr lang="es-CR" sz="2400" i="1">
                              <a:latin typeface="Cambria Math" panose="02040503050406030204" pitchFamily="18" charset="0"/>
                            </a:rPr>
                          </m:ctrlPr>
                        </m:naryPr>
                        <m:sub>
                          <m:r>
                            <a:rPr lang="es-CR" sz="2400" i="1">
                              <a:latin typeface="Cambria Math" panose="02040503050406030204" pitchFamily="18" charset="0"/>
                            </a:rPr>
                            <m:t>𝑗</m:t>
                          </m:r>
                          <m:r>
                            <a:rPr lang="es-CR" sz="2400" i="1">
                              <a:latin typeface="Cambria Math" panose="02040503050406030204" pitchFamily="18" charset="0"/>
                            </a:rPr>
                            <m:t>=1</m:t>
                          </m:r>
                        </m:sub>
                        <m:sup>
                          <m:r>
                            <a:rPr lang="es-CR" sz="2400" i="1">
                              <a:latin typeface="Cambria Math" panose="02040503050406030204" pitchFamily="18" charset="0"/>
                            </a:rPr>
                            <m:t>𝑘</m:t>
                          </m:r>
                        </m:sup>
                        <m:e>
                          <m:nary>
                            <m:naryPr>
                              <m:chr m:val="∑"/>
                              <m:limLoc m:val="undOvr"/>
                              <m:ctrlPr>
                                <a:rPr lang="es-CR" sz="2400" i="1">
                                  <a:latin typeface="Cambria Math" panose="02040503050406030204" pitchFamily="18" charset="0"/>
                                </a:rPr>
                              </m:ctrlPr>
                            </m:naryPr>
                            <m:sub>
                              <m:r>
                                <a:rPr lang="es-CR" sz="2400" i="1">
                                  <a:latin typeface="Cambria Math" panose="02040503050406030204" pitchFamily="18" charset="0"/>
                                </a:rPr>
                                <m:t>𝑖</m:t>
                              </m:r>
                              <m:r>
                                <a:rPr lang="es-CR" sz="2400" i="1">
                                  <a:latin typeface="Cambria Math" panose="02040503050406030204" pitchFamily="18" charset="0"/>
                                </a:rPr>
                                <m:t>=1</m:t>
                              </m:r>
                            </m:sub>
                            <m:sup>
                              <m:sSub>
                                <m:sSubPr>
                                  <m:ctrlPr>
                                    <a:rPr lang="es-CR" sz="2400" i="1">
                                      <a:latin typeface="Cambria Math" panose="02040503050406030204" pitchFamily="18" charset="0"/>
                                    </a:rPr>
                                  </m:ctrlPr>
                                </m:sSubPr>
                                <m:e>
                                  <m:r>
                                    <a:rPr lang="es-CR" sz="2400" i="1">
                                      <a:latin typeface="Cambria Math" panose="02040503050406030204" pitchFamily="18" charset="0"/>
                                    </a:rPr>
                                    <m:t>𝑛</m:t>
                                  </m:r>
                                </m:e>
                                <m:sub>
                                  <m:r>
                                    <a:rPr lang="es-CR" sz="2400" i="1">
                                      <a:latin typeface="Cambria Math" panose="02040503050406030204" pitchFamily="18" charset="0"/>
                                    </a:rPr>
                                    <m:t>𝑗</m:t>
                                  </m:r>
                                </m:sub>
                              </m:sSub>
                            </m:sup>
                            <m:e>
                              <m:sSup>
                                <m:sSupPr>
                                  <m:ctrlPr>
                                    <a:rPr lang="es-CR" sz="2400" i="1">
                                      <a:latin typeface="Cambria Math" panose="02040503050406030204" pitchFamily="18" charset="0"/>
                                    </a:rPr>
                                  </m:ctrlPr>
                                </m:sSupPr>
                                <m:e>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𝑖𝑗</m:t>
                                      </m:r>
                                    </m:sub>
                                  </m:sSub>
                                  <m:r>
                                    <a:rPr lang="es-CR" sz="2400" i="1">
                                      <a:latin typeface="Cambria Math" panose="02040503050406030204" pitchFamily="18" charset="0"/>
                                    </a:rPr>
                                    <m:t>−</m:t>
                                  </m:r>
                                  <m:acc>
                                    <m:accPr>
                                      <m:chr m:val="̅"/>
                                      <m:ctrlPr>
                                        <a:rPr lang="es-CR" sz="2400" i="1">
                                          <a:latin typeface="Cambria Math" panose="02040503050406030204" pitchFamily="18" charset="0"/>
                                        </a:rPr>
                                      </m:ctrlPr>
                                    </m:accPr>
                                    <m:e>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m:t>
                                          </m:r>
                                        </m:sub>
                                      </m:sSub>
                                    </m:e>
                                  </m:acc>
                                  <m:r>
                                    <a:rPr lang="es-CR" sz="2400" i="1">
                                      <a:latin typeface="Cambria Math" panose="02040503050406030204" pitchFamily="18" charset="0"/>
                                    </a:rPr>
                                    <m:t>)</m:t>
                                  </m:r>
                                </m:e>
                                <m:sup>
                                  <m:r>
                                    <a:rPr lang="es-CR" sz="2400" i="1">
                                      <a:latin typeface="Cambria Math" panose="02040503050406030204" pitchFamily="18" charset="0"/>
                                    </a:rPr>
                                    <m:t>2</m:t>
                                  </m:r>
                                </m:sup>
                              </m:sSup>
                            </m:e>
                          </m:nary>
                        </m:e>
                      </m:nary>
                      <m:r>
                        <a:rPr lang="es-CR" sz="2400" i="1">
                          <a:latin typeface="Cambria Math" panose="02040503050406030204" pitchFamily="18" charset="0"/>
                        </a:rPr>
                        <m:t>= </m:t>
                      </m:r>
                      <m:nary>
                        <m:naryPr>
                          <m:chr m:val="∑"/>
                          <m:limLoc m:val="undOvr"/>
                          <m:ctrlPr>
                            <a:rPr lang="es-CR" sz="2400" i="1">
                              <a:latin typeface="Cambria Math" panose="02040503050406030204" pitchFamily="18" charset="0"/>
                            </a:rPr>
                          </m:ctrlPr>
                        </m:naryPr>
                        <m:sub>
                          <m:r>
                            <a:rPr lang="es-CR" sz="2400" i="1">
                              <a:latin typeface="Cambria Math" panose="02040503050406030204" pitchFamily="18" charset="0"/>
                            </a:rPr>
                            <m:t>𝑗</m:t>
                          </m:r>
                          <m:r>
                            <a:rPr lang="es-CR" sz="2400" i="1">
                              <a:latin typeface="Cambria Math" panose="02040503050406030204" pitchFamily="18" charset="0"/>
                            </a:rPr>
                            <m:t>=1</m:t>
                          </m:r>
                        </m:sub>
                        <m:sup>
                          <m:r>
                            <a:rPr lang="es-CR" sz="2400" i="1">
                              <a:latin typeface="Cambria Math" panose="02040503050406030204" pitchFamily="18" charset="0"/>
                            </a:rPr>
                            <m:t>𝑘</m:t>
                          </m:r>
                        </m:sup>
                        <m:e>
                          <m:nary>
                            <m:naryPr>
                              <m:chr m:val="∑"/>
                              <m:limLoc m:val="undOvr"/>
                              <m:ctrlPr>
                                <a:rPr lang="es-CR" sz="2400" i="1">
                                  <a:latin typeface="Cambria Math" panose="02040503050406030204" pitchFamily="18" charset="0"/>
                                </a:rPr>
                              </m:ctrlPr>
                            </m:naryPr>
                            <m:sub>
                              <m:r>
                                <a:rPr lang="es-CR" sz="2400" i="1">
                                  <a:latin typeface="Cambria Math" panose="02040503050406030204" pitchFamily="18" charset="0"/>
                                </a:rPr>
                                <m:t>𝑖</m:t>
                              </m:r>
                              <m:r>
                                <a:rPr lang="es-CR" sz="2400" i="1">
                                  <a:latin typeface="Cambria Math" panose="02040503050406030204" pitchFamily="18" charset="0"/>
                                </a:rPr>
                                <m:t>=1</m:t>
                              </m:r>
                            </m:sub>
                            <m:sup>
                              <m:sSub>
                                <m:sSubPr>
                                  <m:ctrlPr>
                                    <a:rPr lang="es-CR" sz="2400" i="1">
                                      <a:latin typeface="Cambria Math" panose="02040503050406030204" pitchFamily="18" charset="0"/>
                                    </a:rPr>
                                  </m:ctrlPr>
                                </m:sSubPr>
                                <m:e>
                                  <m:r>
                                    <a:rPr lang="es-CR" sz="2400" i="1">
                                      <a:latin typeface="Cambria Math" panose="02040503050406030204" pitchFamily="18" charset="0"/>
                                    </a:rPr>
                                    <m:t>𝑛</m:t>
                                  </m:r>
                                </m:e>
                                <m:sub>
                                  <m:r>
                                    <a:rPr lang="es-CR" sz="2400" i="1">
                                      <a:latin typeface="Cambria Math" panose="02040503050406030204" pitchFamily="18" charset="0"/>
                                    </a:rPr>
                                    <m:t>𝑗</m:t>
                                  </m:r>
                                </m:sub>
                              </m:sSub>
                            </m:sup>
                            <m:e>
                              <m:sSup>
                                <m:sSupPr>
                                  <m:ctrlPr>
                                    <a:rPr lang="es-CR" sz="2400" i="1">
                                      <a:latin typeface="Cambria Math" panose="02040503050406030204" pitchFamily="18" charset="0"/>
                                    </a:rPr>
                                  </m:ctrlPr>
                                </m:sSupPr>
                                <m:e>
                                  <m:r>
                                    <a:rPr lang="es-CR" sz="2400" i="1">
                                      <a:latin typeface="Cambria Math" panose="02040503050406030204" pitchFamily="18" charset="0"/>
                                    </a:rPr>
                                    <m:t>(</m:t>
                                  </m:r>
                                  <m:sSub>
                                    <m:sSubPr>
                                      <m:ctrlPr>
                                        <a:rPr lang="es-CR" sz="2400" i="1">
                                          <a:latin typeface="Cambria Math" panose="02040503050406030204" pitchFamily="18" charset="0"/>
                                        </a:rPr>
                                      </m:ctrlPr>
                                    </m:sSubPr>
                                    <m:e>
                                      <m:r>
                                        <a:rPr lang="es-CR" sz="2400" i="1">
                                          <a:latin typeface="Cambria Math" panose="02040503050406030204" pitchFamily="18" charset="0"/>
                                        </a:rPr>
                                        <m:t>𝑥</m:t>
                                      </m:r>
                                    </m:e>
                                    <m:sub>
                                      <m:r>
                                        <a:rPr lang="es-CR" sz="2400" i="1">
                                          <a:latin typeface="Cambria Math" panose="02040503050406030204" pitchFamily="18" charset="0"/>
                                        </a:rPr>
                                        <m:t>𝑖𝑗</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acc>
                                        <m:accPr>
                                          <m:chr m:val="̅"/>
                                          <m:ctrlPr>
                                            <a:rPr lang="es-CR" sz="2400" i="1">
                                              <a:latin typeface="Cambria Math" panose="02040503050406030204" pitchFamily="18" charset="0"/>
                                            </a:rPr>
                                          </m:ctrlPr>
                                        </m:accPr>
                                        <m:e>
                                          <m:r>
                                            <a:rPr lang="es-CR" sz="2400" i="1">
                                              <a:latin typeface="Cambria Math" panose="02040503050406030204" pitchFamily="18" charset="0"/>
                                            </a:rPr>
                                            <m:t>𝑥</m:t>
                                          </m:r>
                                        </m:e>
                                      </m:acc>
                                    </m:e>
                                    <m:sub>
                                      <m:r>
                                        <a:rPr lang="es-CR" sz="2400" i="1">
                                          <a:latin typeface="Cambria Math" panose="02040503050406030204" pitchFamily="18" charset="0"/>
                                        </a:rPr>
                                        <m:t>.</m:t>
                                      </m:r>
                                      <m:r>
                                        <a:rPr lang="es-CR" sz="2400" i="1">
                                          <a:latin typeface="Cambria Math" panose="02040503050406030204" pitchFamily="18" charset="0"/>
                                        </a:rPr>
                                        <m:t>𝑗</m:t>
                                      </m:r>
                                    </m:sub>
                                  </m:sSub>
                                  <m:r>
                                    <a:rPr lang="es-CR" sz="2400" i="1">
                                      <a:latin typeface="Cambria Math" panose="02040503050406030204" pitchFamily="18" charset="0"/>
                                    </a:rPr>
                                    <m:t>)</m:t>
                                  </m:r>
                                </m:e>
                                <m:sup>
                                  <m:r>
                                    <a:rPr lang="es-CR" sz="2400" i="1">
                                      <a:latin typeface="Cambria Math" panose="02040503050406030204" pitchFamily="18" charset="0"/>
                                    </a:rPr>
                                    <m:t>2</m:t>
                                  </m:r>
                                </m:sup>
                              </m:sSup>
                            </m:e>
                          </m:nary>
                        </m:e>
                      </m:nary>
                      <m:r>
                        <a:rPr lang="es-CR" sz="2400" i="1">
                          <a:latin typeface="Cambria Math" panose="02040503050406030204" pitchFamily="18" charset="0"/>
                        </a:rPr>
                        <m:t>+ </m:t>
                      </m:r>
                      <m:nary>
                        <m:naryPr>
                          <m:chr m:val="∑"/>
                          <m:limLoc m:val="undOvr"/>
                          <m:ctrlPr>
                            <a:rPr lang="es-CR" sz="2400" i="1">
                              <a:latin typeface="Cambria Math" panose="02040503050406030204" pitchFamily="18" charset="0"/>
                            </a:rPr>
                          </m:ctrlPr>
                        </m:naryPr>
                        <m:sub>
                          <m:r>
                            <a:rPr lang="es-CR" sz="2400" i="1">
                              <a:latin typeface="Cambria Math" panose="02040503050406030204" pitchFamily="18" charset="0"/>
                            </a:rPr>
                            <m:t>𝑗</m:t>
                          </m:r>
                          <m:r>
                            <a:rPr lang="es-CR" sz="2400" i="1">
                              <a:latin typeface="Cambria Math" panose="02040503050406030204" pitchFamily="18" charset="0"/>
                            </a:rPr>
                            <m:t>=1</m:t>
                          </m:r>
                        </m:sub>
                        <m:sup>
                          <m:r>
                            <a:rPr lang="es-CR" sz="2400" i="1">
                              <a:latin typeface="Cambria Math" panose="02040503050406030204" pitchFamily="18" charset="0"/>
                            </a:rPr>
                            <m:t>𝑘</m:t>
                          </m:r>
                        </m:sup>
                        <m:e>
                          <m:sSub>
                            <m:sSubPr>
                              <m:ctrlPr>
                                <a:rPr lang="es-CR" sz="2400" i="1">
                                  <a:latin typeface="Cambria Math" panose="02040503050406030204" pitchFamily="18" charset="0"/>
                                </a:rPr>
                              </m:ctrlPr>
                            </m:sSubPr>
                            <m:e>
                              <m:r>
                                <a:rPr lang="es-CR" sz="2400" i="1">
                                  <a:latin typeface="Cambria Math" panose="02040503050406030204" pitchFamily="18" charset="0"/>
                                </a:rPr>
                                <m:t>𝑛</m:t>
                              </m:r>
                            </m:e>
                            <m:sub>
                              <m:r>
                                <a:rPr lang="es-CR" sz="2400" i="1">
                                  <a:latin typeface="Cambria Math" panose="02040503050406030204" pitchFamily="18" charset="0"/>
                                </a:rPr>
                                <m:t>𝑗</m:t>
                              </m:r>
                            </m:sub>
                          </m:sSub>
                          <m:sSup>
                            <m:sSupPr>
                              <m:ctrlPr>
                                <a:rPr lang="es-CR" sz="2400" i="1">
                                  <a:latin typeface="Cambria Math" panose="02040503050406030204" pitchFamily="18" charset="0"/>
                                </a:rPr>
                              </m:ctrlPr>
                            </m:sSupPr>
                            <m:e>
                              <m:r>
                                <a:rPr lang="es-CR" sz="2400" i="1">
                                  <a:latin typeface="Cambria Math" panose="02040503050406030204" pitchFamily="18" charset="0"/>
                                </a:rPr>
                                <m:t>(</m:t>
                              </m:r>
                              <m:sSub>
                                <m:sSubPr>
                                  <m:ctrlPr>
                                    <a:rPr lang="es-CR" sz="2400" i="1">
                                      <a:latin typeface="Cambria Math" panose="02040503050406030204" pitchFamily="18" charset="0"/>
                                    </a:rPr>
                                  </m:ctrlPr>
                                </m:sSubPr>
                                <m:e>
                                  <m:acc>
                                    <m:accPr>
                                      <m:chr m:val="̅"/>
                                      <m:ctrlPr>
                                        <a:rPr lang="es-CR" sz="2400" i="1">
                                          <a:latin typeface="Cambria Math" panose="02040503050406030204" pitchFamily="18" charset="0"/>
                                        </a:rPr>
                                      </m:ctrlPr>
                                    </m:accPr>
                                    <m:e>
                                      <m:r>
                                        <a:rPr lang="es-CR" sz="2400" i="1">
                                          <a:latin typeface="Cambria Math" panose="02040503050406030204" pitchFamily="18" charset="0"/>
                                        </a:rPr>
                                        <m:t>𝑥</m:t>
                                      </m:r>
                                    </m:e>
                                  </m:acc>
                                </m:e>
                                <m:sub>
                                  <m:r>
                                    <a:rPr lang="es-CR" sz="2400" i="1">
                                      <a:latin typeface="Cambria Math" panose="02040503050406030204" pitchFamily="18" charset="0"/>
                                    </a:rPr>
                                    <m:t>.</m:t>
                                  </m:r>
                                  <m:r>
                                    <a:rPr lang="es-CR" sz="2400" i="1">
                                      <a:latin typeface="Cambria Math" panose="02040503050406030204" pitchFamily="18" charset="0"/>
                                    </a:rPr>
                                    <m:t>𝑗</m:t>
                                  </m:r>
                                </m:sub>
                              </m:sSub>
                              <m:r>
                                <a:rPr lang="es-CR" sz="2400" i="1">
                                  <a:latin typeface="Cambria Math" panose="02040503050406030204" pitchFamily="18" charset="0"/>
                                </a:rPr>
                                <m:t>−</m:t>
                              </m:r>
                              <m:sSub>
                                <m:sSubPr>
                                  <m:ctrlPr>
                                    <a:rPr lang="es-CR" sz="2400" i="1">
                                      <a:latin typeface="Cambria Math" panose="02040503050406030204" pitchFamily="18" charset="0"/>
                                    </a:rPr>
                                  </m:ctrlPr>
                                </m:sSubPr>
                                <m:e>
                                  <m:acc>
                                    <m:accPr>
                                      <m:chr m:val="̅"/>
                                      <m:ctrlPr>
                                        <a:rPr lang="es-CR" sz="2400" i="1">
                                          <a:latin typeface="Cambria Math" panose="02040503050406030204" pitchFamily="18" charset="0"/>
                                        </a:rPr>
                                      </m:ctrlPr>
                                    </m:accPr>
                                    <m:e>
                                      <m:r>
                                        <a:rPr lang="es-CR" sz="2400" i="1">
                                          <a:latin typeface="Cambria Math" panose="02040503050406030204" pitchFamily="18" charset="0"/>
                                        </a:rPr>
                                        <m:t>𝑥</m:t>
                                      </m:r>
                                    </m:e>
                                  </m:acc>
                                </m:e>
                                <m:sub>
                                  <m:r>
                                    <a:rPr lang="es-CR" sz="2400" i="1">
                                      <a:latin typeface="Cambria Math" panose="02040503050406030204" pitchFamily="18" charset="0"/>
                                    </a:rPr>
                                    <m:t>..</m:t>
                                  </m:r>
                                </m:sub>
                              </m:sSub>
                              <m:r>
                                <a:rPr lang="es-CR" sz="2400" i="1">
                                  <a:latin typeface="Cambria Math" panose="02040503050406030204" pitchFamily="18" charset="0"/>
                                </a:rPr>
                                <m:t>)</m:t>
                              </m:r>
                            </m:e>
                            <m:sup>
                              <m:r>
                                <a:rPr lang="es-CR" sz="2400" i="1">
                                  <a:latin typeface="Cambria Math" panose="02040503050406030204" pitchFamily="18" charset="0"/>
                                </a:rPr>
                                <m:t>2</m:t>
                              </m:r>
                            </m:sup>
                          </m:sSup>
                        </m:e>
                      </m:nary>
                    </m:oMath>
                  </m:oMathPara>
                </a14:m>
                <a:endParaRPr lang="es-CR" sz="2400" dirty="0"/>
              </a:p>
            </p:txBody>
          </p:sp>
        </mc:Choice>
        <mc:Fallback xmlns="">
          <p:sp>
            <p:nvSpPr>
              <p:cNvPr id="6" name="5 Rectángulo"/>
              <p:cNvSpPr>
                <a:spLocks noRot="1" noChangeAspect="1" noMove="1" noResize="1" noEditPoints="1" noAdjustHandles="1" noChangeArrowheads="1" noChangeShapeType="1" noTextEdit="1"/>
              </p:cNvSpPr>
              <p:nvPr/>
            </p:nvSpPr>
            <p:spPr>
              <a:xfrm>
                <a:off x="242545" y="3379703"/>
                <a:ext cx="8586797" cy="1192506"/>
              </a:xfrm>
              <a:prstGeom prst="rect">
                <a:avLst/>
              </a:prstGeom>
              <a:blipFill rotWithShape="1">
                <a:blip r:embed="rId5"/>
                <a:stretch>
                  <a:fillRect/>
                </a:stretch>
              </a:blipFill>
            </p:spPr>
            <p:txBody>
              <a:bodyPr/>
              <a:lstStyle/>
              <a:p>
                <a:r>
                  <a:rPr lang="es-CR">
                    <a:noFill/>
                  </a:rPr>
                  <a:t> </a:t>
                </a:r>
              </a:p>
            </p:txBody>
          </p:sp>
        </mc:Fallback>
      </mc:AlternateContent>
      <p:pic>
        <p:nvPicPr>
          <p:cNvPr id="30722" name="Picture 2" descr="http://labs.geog.uvic.ca/geog226/images/Lab9/img_variatio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6925" y="1282700"/>
            <a:ext cx="3470275" cy="477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315"/>
      </p:ext>
    </p:extLst>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60802" y="4080681"/>
            <a:ext cx="10515600" cy="2361062"/>
          </a:xfrm>
        </p:spPr>
        <p:txBody>
          <a:bodyPr>
            <a:normAutofit/>
          </a:bodyPr>
          <a:lstStyle/>
          <a:p>
            <a:r>
              <a:rPr lang="es-CR" dirty="0" smtClean="0"/>
              <a:t>Sumas de cuadrados</a:t>
            </a:r>
          </a:p>
          <a:p>
            <a:r>
              <a:rPr lang="es-CR" dirty="0" smtClean="0"/>
              <a:t>Grados de libertad</a:t>
            </a:r>
            <a:endParaRPr lang="es-CR" dirty="0"/>
          </a:p>
          <a:p>
            <a:endParaRPr lang="es-CR" dirty="0" smtClean="0"/>
          </a:p>
          <a:p>
            <a:pPr marL="0" indent="0">
              <a:buNone/>
            </a:pPr>
            <a:endParaRPr lang="es-ES" dirty="0"/>
          </a:p>
        </p:txBody>
      </p:sp>
      <p:graphicFrame>
        <p:nvGraphicFramePr>
          <p:cNvPr id="4" name="1 Tabla"/>
          <p:cNvGraphicFramePr>
            <a:graphicFrameLocks noGrp="1"/>
          </p:cNvGraphicFramePr>
          <p:nvPr>
            <p:extLst/>
          </p:nvPr>
        </p:nvGraphicFramePr>
        <p:xfrm>
          <a:off x="642192" y="215747"/>
          <a:ext cx="10647124" cy="3219190"/>
        </p:xfrm>
        <a:graphic>
          <a:graphicData uri="http://schemas.openxmlformats.org/drawingml/2006/table">
            <a:tbl>
              <a:tblPr firstRow="1" firstCol="1" bandRow="1">
                <a:tableStyleId>{5C22544A-7EE6-4342-B048-85BDC9FD1C3A}</a:tableStyleId>
              </a:tblPr>
              <a:tblGrid>
                <a:gridCol w="2084831"/>
                <a:gridCol w="1800164"/>
                <a:gridCol w="1735653"/>
                <a:gridCol w="2612183"/>
                <a:gridCol w="2414293"/>
              </a:tblGrid>
              <a:tr h="894275">
                <a:tc>
                  <a:txBody>
                    <a:bodyPr/>
                    <a:lstStyle/>
                    <a:p>
                      <a:pPr algn="ctr">
                        <a:lnSpc>
                          <a:spcPct val="115000"/>
                        </a:lnSpc>
                        <a:spcAft>
                          <a:spcPts val="0"/>
                        </a:spcAft>
                      </a:pPr>
                      <a:r>
                        <a:rPr lang="es-CR" sz="1600" dirty="0">
                          <a:effectLst/>
                        </a:rPr>
                        <a:t>Fuentes  de variación</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Suma de cuadrados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Grados de libertas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Cuadrado medio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Razón de variación</a:t>
                      </a:r>
                      <a:endParaRPr lang="es-CR" sz="1400">
                        <a:effectLst/>
                        <a:latin typeface="Calibri"/>
                        <a:ea typeface="Calibri"/>
                        <a:cs typeface="Times New Roman"/>
                      </a:endParaRPr>
                    </a:p>
                  </a:txBody>
                  <a:tcPr marL="68580" marR="68580" marT="0" marB="0" anchor="ctr"/>
                </a:tc>
              </a:tr>
              <a:tr h="995018">
                <a:tc>
                  <a:txBody>
                    <a:bodyPr/>
                    <a:lstStyle/>
                    <a:p>
                      <a:pPr algn="ctr">
                        <a:lnSpc>
                          <a:spcPct val="115000"/>
                        </a:lnSpc>
                        <a:spcAft>
                          <a:spcPts val="0"/>
                        </a:spcAft>
                      </a:pPr>
                      <a:r>
                        <a:rPr lang="es-CR" sz="1600" dirty="0">
                          <a:effectLst/>
                        </a:rPr>
                        <a:t>Entre muestras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SC entre</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k-1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CM entre= </a:t>
                      </a:r>
                      <a:endParaRPr lang="es-CR" sz="1400">
                        <a:effectLst/>
                      </a:endParaRPr>
                    </a:p>
                    <a:p>
                      <a:pPr algn="ctr">
                        <a:lnSpc>
                          <a:spcPct val="115000"/>
                        </a:lnSpc>
                        <a:spcAft>
                          <a:spcPts val="0"/>
                        </a:spcAft>
                      </a:pPr>
                      <a:r>
                        <a:rPr lang="es-CR" sz="1600">
                          <a:effectLst/>
                        </a:rPr>
                        <a:t>(SC entre) / (k-1)</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R.V= </a:t>
                      </a:r>
                      <a:endParaRPr lang="es-CR" sz="1400" dirty="0">
                        <a:effectLst/>
                      </a:endParaRPr>
                    </a:p>
                    <a:p>
                      <a:pPr algn="ctr">
                        <a:lnSpc>
                          <a:spcPct val="115000"/>
                        </a:lnSpc>
                        <a:spcAft>
                          <a:spcPts val="0"/>
                        </a:spcAft>
                      </a:pPr>
                      <a:r>
                        <a:rPr lang="es-CR" sz="1600" dirty="0">
                          <a:effectLst/>
                        </a:rPr>
                        <a:t>( CM entre) </a:t>
                      </a:r>
                      <a:r>
                        <a:rPr lang="es-CR" sz="1600" dirty="0" smtClean="0">
                          <a:effectLst/>
                        </a:rPr>
                        <a:t>/</a:t>
                      </a:r>
                      <a:r>
                        <a:rPr lang="es-CR" sz="1400" baseline="0" dirty="0" smtClean="0">
                          <a:effectLst/>
                        </a:rPr>
                        <a:t> </a:t>
                      </a:r>
                      <a:r>
                        <a:rPr lang="es-CR" sz="1600" dirty="0" smtClean="0">
                          <a:effectLst/>
                        </a:rPr>
                        <a:t>( </a:t>
                      </a:r>
                      <a:r>
                        <a:rPr lang="es-CR" sz="1600" dirty="0">
                          <a:effectLst/>
                        </a:rPr>
                        <a:t>CM dentro)  </a:t>
                      </a:r>
                      <a:endParaRPr lang="es-CR" sz="1400" dirty="0">
                        <a:effectLst/>
                        <a:latin typeface="Calibri"/>
                        <a:ea typeface="Calibri"/>
                        <a:cs typeface="Times New Roman"/>
                      </a:endParaRPr>
                    </a:p>
                  </a:txBody>
                  <a:tcPr marL="68580" marR="68580" marT="0" marB="0" anchor="ctr"/>
                </a:tc>
              </a:tr>
              <a:tr h="870241">
                <a:tc>
                  <a:txBody>
                    <a:bodyPr/>
                    <a:lstStyle/>
                    <a:p>
                      <a:pPr algn="ctr">
                        <a:lnSpc>
                          <a:spcPct val="115000"/>
                        </a:lnSpc>
                        <a:spcAft>
                          <a:spcPts val="0"/>
                        </a:spcAft>
                      </a:pPr>
                      <a:r>
                        <a:rPr lang="es-CR" sz="1600">
                          <a:effectLst/>
                        </a:rPr>
                        <a:t>Dentro de los muestras</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SC dentro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CM dentro = </a:t>
                      </a:r>
                      <a:endParaRPr lang="es-CR" sz="1400" dirty="0">
                        <a:effectLst/>
                      </a:endParaRPr>
                    </a:p>
                    <a:p>
                      <a:pPr algn="ctr">
                        <a:lnSpc>
                          <a:spcPct val="115000"/>
                        </a:lnSpc>
                        <a:spcAft>
                          <a:spcPts val="0"/>
                        </a:spcAft>
                      </a:pPr>
                      <a:r>
                        <a:rPr lang="es-CR" sz="1600" dirty="0">
                          <a:effectLst/>
                        </a:rPr>
                        <a:t>(SC dentro) / (n-k)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r h="459656">
                <a:tc>
                  <a:txBody>
                    <a:bodyPr/>
                    <a:lstStyle/>
                    <a:p>
                      <a:pPr algn="ctr">
                        <a:lnSpc>
                          <a:spcPct val="115000"/>
                        </a:lnSpc>
                        <a:spcAft>
                          <a:spcPts val="0"/>
                        </a:spcAft>
                      </a:pPr>
                      <a:r>
                        <a:rPr lang="es-CR" sz="1600" dirty="0">
                          <a:effectLst/>
                        </a:rPr>
                        <a:t>Total</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SC total</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bl>
          </a:graphicData>
        </a:graphic>
      </p:graphicFrame>
      <p:sp>
        <p:nvSpPr>
          <p:cNvPr id="5" name="4 Rectángulo redondeado"/>
          <p:cNvSpPr/>
          <p:nvPr/>
        </p:nvSpPr>
        <p:spPr>
          <a:xfrm>
            <a:off x="4368800" y="127000"/>
            <a:ext cx="1854200" cy="33401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244711797"/>
      </p:ext>
    </p:extLst>
  </p:cSld>
  <p:clrMapOvr>
    <a:masterClrMapping/>
  </p:clrMapOvr>
  <p:transition spd="slow">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24051" y="1174917"/>
            <a:ext cx="8701585" cy="5580725"/>
          </a:xfrm>
        </p:spPr>
        <p:txBody>
          <a:bodyPr>
            <a:normAutofit/>
          </a:bodyPr>
          <a:lstStyle/>
          <a:p>
            <a:pPr algn="just"/>
            <a:r>
              <a:rPr lang="es-CR" sz="2400" dirty="0" smtClean="0"/>
              <a:t>Los grados de libertad de para la fuente de variación entre tratamientos se expresa como:</a:t>
            </a:r>
          </a:p>
          <a:p>
            <a:pPr algn="just"/>
            <a:endParaRPr lang="es-CR" sz="2400" dirty="0"/>
          </a:p>
          <a:p>
            <a:pPr marL="0" indent="0" algn="just">
              <a:buNone/>
            </a:pPr>
            <a:endParaRPr lang="es-CR" sz="2400" dirty="0" smtClean="0"/>
          </a:p>
          <a:p>
            <a:pPr marL="0" indent="0" algn="just">
              <a:buNone/>
            </a:pPr>
            <a:endParaRPr lang="es-CR" sz="2400" dirty="0" smtClean="0"/>
          </a:p>
          <a:p>
            <a:pPr algn="just"/>
            <a:r>
              <a:rPr lang="es-CR" sz="2400" dirty="0" smtClean="0"/>
              <a:t>Los grados de libertad para la fuente de variación dentro de los tratamiento se expresa como:</a:t>
            </a:r>
          </a:p>
          <a:p>
            <a:pPr marL="0" indent="0" algn="just">
              <a:buNone/>
            </a:pPr>
            <a:endParaRPr lang="es-CR" sz="2400" dirty="0"/>
          </a:p>
          <a:p>
            <a:pPr algn="just"/>
            <a:endParaRPr lang="es-CR" sz="2400" dirty="0" smtClean="0"/>
          </a:p>
          <a:p>
            <a:pPr algn="just"/>
            <a:endParaRPr lang="es-CR" sz="2400" dirty="0" smtClean="0"/>
          </a:p>
          <a:p>
            <a:pPr algn="just"/>
            <a:r>
              <a:rPr lang="es-CR" sz="2400" dirty="0" smtClean="0"/>
              <a:t> Los grados de libertad totales se expresa como:</a:t>
            </a:r>
            <a:endParaRPr lang="es-CR" sz="2400" dirty="0"/>
          </a:p>
        </p:txBody>
      </p:sp>
      <p:sp>
        <p:nvSpPr>
          <p:cNvPr id="4" name="Título 1"/>
          <p:cNvSpPr>
            <a:spLocks noGrp="1"/>
          </p:cNvSpPr>
          <p:nvPr>
            <p:ph type="title"/>
          </p:nvPr>
        </p:nvSpPr>
        <p:spPr>
          <a:xfrm>
            <a:off x="0" y="0"/>
            <a:ext cx="12192000" cy="1174917"/>
          </a:xfrm>
        </p:spPr>
        <p:txBody>
          <a:bodyPr>
            <a:normAutofit fontScale="90000"/>
          </a:bodyPr>
          <a:lstStyle/>
          <a:p>
            <a:pPr algn="ctr"/>
            <a:r>
              <a:rPr lang="es-CR" dirty="0" smtClean="0"/>
              <a:t>Diseño de una vía: estadística de prueba – grados de libertad</a:t>
            </a:r>
            <a:endParaRPr lang="es-ES" dirty="0"/>
          </a:p>
        </p:txBody>
      </p:sp>
      <mc:AlternateContent xmlns:mc="http://schemas.openxmlformats.org/markup-compatibility/2006" xmlns:a14="http://schemas.microsoft.com/office/drawing/2010/main">
        <mc:Choice Requires="a14">
          <p:sp>
            <p:nvSpPr>
              <p:cNvPr id="2" name="Rectángulo 1"/>
              <p:cNvSpPr/>
              <p:nvPr/>
            </p:nvSpPr>
            <p:spPr>
              <a:xfrm>
                <a:off x="3327122" y="2324958"/>
                <a:ext cx="23935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a:latin typeface="Cambria Math" panose="02040503050406030204" pitchFamily="18" charset="0"/>
                        </a:rPr>
                        <m:t>𝑮</m:t>
                      </m:r>
                      <m:sSub>
                        <m:sSubPr>
                          <m:ctrlPr>
                            <a:rPr lang="es-ES" sz="2400" b="1" i="1">
                              <a:latin typeface="Cambria Math" panose="02040503050406030204" pitchFamily="18" charset="0"/>
                            </a:rPr>
                          </m:ctrlPr>
                        </m:sSubPr>
                        <m:e>
                          <m:r>
                            <a:rPr lang="es-ES" sz="2400" b="1" i="1">
                              <a:latin typeface="Cambria Math" panose="02040503050406030204" pitchFamily="18" charset="0"/>
                            </a:rPr>
                            <m:t>𝑳</m:t>
                          </m:r>
                        </m:e>
                        <m:sub>
                          <m:r>
                            <a:rPr lang="es-ES" sz="2400" b="1" i="1">
                              <a:latin typeface="Cambria Math" panose="02040503050406030204" pitchFamily="18" charset="0"/>
                            </a:rPr>
                            <m:t>𝒆𝒏𝒕𝒓𝒆</m:t>
                          </m:r>
                        </m:sub>
                      </m:sSub>
                      <m:r>
                        <a:rPr lang="es-ES" sz="2400" b="1" i="0">
                          <a:latin typeface="Cambria Math" panose="02040503050406030204" pitchFamily="18" charset="0"/>
                        </a:rPr>
                        <m:t>=</m:t>
                      </m:r>
                      <m:r>
                        <a:rPr lang="es-ES" sz="2400" b="1" i="1">
                          <a:latin typeface="Cambria Math" panose="02040503050406030204" pitchFamily="18" charset="0"/>
                        </a:rPr>
                        <m:t>𝒌</m:t>
                      </m:r>
                      <m:r>
                        <a:rPr lang="es-ES" sz="2400" b="1" i="0">
                          <a:latin typeface="Cambria Math" panose="02040503050406030204" pitchFamily="18" charset="0"/>
                        </a:rPr>
                        <m:t>−</m:t>
                      </m:r>
                      <m:r>
                        <a:rPr lang="es-ES" sz="2400" b="1" i="0">
                          <a:latin typeface="Cambria Math" panose="02040503050406030204" pitchFamily="18" charset="0"/>
                        </a:rPr>
                        <m:t>𝟏</m:t>
                      </m:r>
                    </m:oMath>
                  </m:oMathPara>
                </a14:m>
                <a:endParaRPr lang="es-ES" sz="2400" b="1" dirty="0"/>
              </a:p>
            </p:txBody>
          </p:sp>
        </mc:Choice>
        <mc:Fallback xmlns="">
          <p:sp>
            <p:nvSpPr>
              <p:cNvPr id="2" name="Rectángulo 1"/>
              <p:cNvSpPr>
                <a:spLocks noRot="1" noChangeAspect="1" noMove="1" noResize="1" noEditPoints="1" noAdjustHandles="1" noChangeArrowheads="1" noChangeShapeType="1" noTextEdit="1"/>
              </p:cNvSpPr>
              <p:nvPr/>
            </p:nvSpPr>
            <p:spPr>
              <a:xfrm>
                <a:off x="3327122" y="2324958"/>
                <a:ext cx="2393540" cy="461665"/>
              </a:xfrm>
              <a:prstGeom prst="rect">
                <a:avLst/>
              </a:prstGeom>
              <a:blipFill rotWithShape="0">
                <a:blip r:embed="rId2"/>
                <a:stretch>
                  <a:fillRect b="-131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ángulo 4"/>
              <p:cNvSpPr/>
              <p:nvPr/>
            </p:nvSpPr>
            <p:spPr>
              <a:xfrm>
                <a:off x="3204268" y="4540300"/>
                <a:ext cx="25586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a:latin typeface="Cambria Math" panose="02040503050406030204" pitchFamily="18" charset="0"/>
                        </a:rPr>
                        <m:t>𝑮</m:t>
                      </m:r>
                      <m:sSub>
                        <m:sSubPr>
                          <m:ctrlPr>
                            <a:rPr lang="es-ES" sz="2400" b="1" i="1">
                              <a:latin typeface="Cambria Math" panose="02040503050406030204" pitchFamily="18" charset="0"/>
                            </a:rPr>
                          </m:ctrlPr>
                        </m:sSubPr>
                        <m:e>
                          <m:r>
                            <a:rPr lang="es-ES" sz="2400" b="1" i="1">
                              <a:latin typeface="Cambria Math" panose="02040503050406030204" pitchFamily="18" charset="0"/>
                            </a:rPr>
                            <m:t>𝑳</m:t>
                          </m:r>
                        </m:e>
                        <m:sub>
                          <m:r>
                            <a:rPr lang="es-ES" sz="2400" b="1" i="1">
                              <a:latin typeface="Cambria Math" panose="02040503050406030204" pitchFamily="18" charset="0"/>
                            </a:rPr>
                            <m:t>𝒅𝒆𝒏𝒕𝒓𝒐</m:t>
                          </m:r>
                        </m:sub>
                      </m:sSub>
                      <m:r>
                        <a:rPr lang="es-ES" sz="2400" b="1" i="0">
                          <a:latin typeface="Cambria Math" panose="02040503050406030204" pitchFamily="18" charset="0"/>
                        </a:rPr>
                        <m:t>=</m:t>
                      </m:r>
                      <m:r>
                        <a:rPr lang="es-ES" sz="2400" b="1" i="1">
                          <a:latin typeface="Cambria Math" panose="02040503050406030204" pitchFamily="18" charset="0"/>
                        </a:rPr>
                        <m:t>𝒏</m:t>
                      </m:r>
                      <m:r>
                        <a:rPr lang="es-ES" sz="2400" b="1" i="0">
                          <a:latin typeface="Cambria Math" panose="02040503050406030204" pitchFamily="18" charset="0"/>
                        </a:rPr>
                        <m:t>−</m:t>
                      </m:r>
                      <m:r>
                        <a:rPr lang="es-ES" sz="2400" b="1" i="1">
                          <a:latin typeface="Cambria Math" panose="02040503050406030204" pitchFamily="18" charset="0"/>
                        </a:rPr>
                        <m:t>𝒌</m:t>
                      </m:r>
                    </m:oMath>
                  </m:oMathPara>
                </a14:m>
                <a:endParaRPr lang="es-ES" sz="2400" b="1" dirty="0"/>
              </a:p>
            </p:txBody>
          </p:sp>
        </mc:Choice>
        <mc:Fallback xmlns="">
          <p:sp>
            <p:nvSpPr>
              <p:cNvPr id="5" name="Rectángulo 4"/>
              <p:cNvSpPr>
                <a:spLocks noRot="1" noChangeAspect="1" noMove="1" noResize="1" noEditPoints="1" noAdjustHandles="1" noChangeArrowheads="1" noChangeShapeType="1" noTextEdit="1"/>
              </p:cNvSpPr>
              <p:nvPr/>
            </p:nvSpPr>
            <p:spPr>
              <a:xfrm>
                <a:off x="3204268" y="4540300"/>
                <a:ext cx="2558649" cy="461665"/>
              </a:xfrm>
              <a:prstGeom prst="rect">
                <a:avLst/>
              </a:prstGeom>
              <a:blipFill rotWithShape="0">
                <a:blip r:embed="rId3"/>
                <a:stretch>
                  <a:fillRect b="-2632"/>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3423879" y="6173748"/>
                <a:ext cx="23390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a:latin typeface="Cambria Math" panose="02040503050406030204" pitchFamily="18" charset="0"/>
                        </a:rPr>
                        <m:t>𝑮</m:t>
                      </m:r>
                      <m:sSub>
                        <m:sSubPr>
                          <m:ctrlPr>
                            <a:rPr lang="es-ES" sz="2400" b="1" i="1">
                              <a:latin typeface="Cambria Math" panose="02040503050406030204" pitchFamily="18" charset="0"/>
                            </a:rPr>
                          </m:ctrlPr>
                        </m:sSubPr>
                        <m:e>
                          <m:r>
                            <a:rPr lang="es-ES" sz="2400" b="1" i="1">
                              <a:latin typeface="Cambria Math" panose="02040503050406030204" pitchFamily="18" charset="0"/>
                            </a:rPr>
                            <m:t>𝑳</m:t>
                          </m:r>
                        </m:e>
                        <m:sub>
                          <m:r>
                            <a:rPr lang="es-ES" sz="2400" b="1" i="1">
                              <a:latin typeface="Cambria Math" panose="02040503050406030204" pitchFamily="18" charset="0"/>
                            </a:rPr>
                            <m:t>𝒕𝒐𝒕𝒂𝒍</m:t>
                          </m:r>
                        </m:sub>
                      </m:sSub>
                      <m:r>
                        <a:rPr lang="es-ES" sz="2400" b="1" i="0">
                          <a:latin typeface="Cambria Math" panose="02040503050406030204" pitchFamily="18" charset="0"/>
                        </a:rPr>
                        <m:t>=</m:t>
                      </m:r>
                      <m:r>
                        <a:rPr lang="es-ES" sz="2400" b="1" i="1">
                          <a:latin typeface="Cambria Math" panose="02040503050406030204" pitchFamily="18" charset="0"/>
                        </a:rPr>
                        <m:t>𝒏</m:t>
                      </m:r>
                      <m:r>
                        <a:rPr lang="es-ES" sz="2400" b="1" i="0">
                          <a:latin typeface="Cambria Math" panose="02040503050406030204" pitchFamily="18" charset="0"/>
                        </a:rPr>
                        <m:t>−</m:t>
                      </m:r>
                      <m:r>
                        <a:rPr lang="es-ES" sz="2400" b="1" i="0">
                          <a:latin typeface="Cambria Math" panose="02040503050406030204" pitchFamily="18" charset="0"/>
                        </a:rPr>
                        <m:t>𝟏</m:t>
                      </m:r>
                    </m:oMath>
                  </m:oMathPara>
                </a14:m>
                <a:endParaRPr lang="es-ES" sz="2400" b="1" dirty="0"/>
              </a:p>
            </p:txBody>
          </p:sp>
        </mc:Choice>
        <mc:Fallback xmlns="">
          <p:sp>
            <p:nvSpPr>
              <p:cNvPr id="6" name="Rectángulo 5"/>
              <p:cNvSpPr>
                <a:spLocks noRot="1" noChangeAspect="1" noMove="1" noResize="1" noEditPoints="1" noAdjustHandles="1" noChangeArrowheads="1" noChangeShapeType="1" noTextEdit="1"/>
              </p:cNvSpPr>
              <p:nvPr/>
            </p:nvSpPr>
            <p:spPr>
              <a:xfrm>
                <a:off x="3423879" y="6173748"/>
                <a:ext cx="2339038" cy="461665"/>
              </a:xfrm>
              <a:prstGeom prst="rect">
                <a:avLst/>
              </a:prstGeom>
              <a:blipFill rotWithShape="0">
                <a:blip r:embed="rId4"/>
                <a:stretch>
                  <a:fillRect b="-4000"/>
                </a:stretch>
              </a:blipFill>
            </p:spPr>
            <p:txBody>
              <a:bodyPr/>
              <a:lstStyle/>
              <a:p>
                <a:r>
                  <a:rPr lang="es-ES">
                    <a:noFill/>
                  </a:rPr>
                  <a:t> </a:t>
                </a:r>
              </a:p>
            </p:txBody>
          </p:sp>
        </mc:Fallback>
      </mc:AlternateContent>
      <p:pic>
        <p:nvPicPr>
          <p:cNvPr id="31746" name="Picture 2" descr="http://mtweb.mtsu.edu/stats/dictionary/images/rrftes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64300" y="4540299"/>
            <a:ext cx="2924897" cy="2095113"/>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ttp://www.scrummastercertification.org/wp-content/uploads/2014/04/F-table-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8926" y="1437428"/>
            <a:ext cx="2458846" cy="223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123669"/>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71584" y="1039174"/>
            <a:ext cx="10515600" cy="2800966"/>
          </a:xfrm>
        </p:spPr>
        <p:txBody>
          <a:bodyPr>
            <a:normAutofit/>
          </a:bodyPr>
          <a:lstStyle/>
          <a:p>
            <a:pPr marL="0" indent="0" algn="ctr">
              <a:buNone/>
            </a:pPr>
            <a:r>
              <a:rPr lang="es-CR" sz="6000" dirty="0" smtClean="0"/>
              <a:t>¿ Por qué los grados de libertad poseen dichas expresiones?</a:t>
            </a:r>
            <a:endParaRPr lang="es-ES" sz="6000" dirty="0"/>
          </a:p>
        </p:txBody>
      </p:sp>
      <p:pic>
        <p:nvPicPr>
          <p:cNvPr id="32772" name="Picture 4" descr="https://encrypted-tbn2.gstatic.com/images?q=tbn:ANd9GcRK55MKKt6RGj7fqdbnHgeEyr506J4pHghy2EeGcKI31UsjT0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4" y="3549505"/>
            <a:ext cx="4289425" cy="3143395"/>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https://image.freepik.com/free-icon/boy-raising-hand-for-question_318-4398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129" y="3684442"/>
            <a:ext cx="2873520" cy="287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609655"/>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60802" y="4080681"/>
            <a:ext cx="10515600" cy="2361062"/>
          </a:xfrm>
        </p:spPr>
        <p:txBody>
          <a:bodyPr>
            <a:normAutofit/>
          </a:bodyPr>
          <a:lstStyle/>
          <a:p>
            <a:r>
              <a:rPr lang="es-CR" dirty="0" smtClean="0"/>
              <a:t>Sumas de cuadrados</a:t>
            </a:r>
          </a:p>
          <a:p>
            <a:r>
              <a:rPr lang="es-CR" dirty="0" smtClean="0"/>
              <a:t>Grados de libertad</a:t>
            </a:r>
            <a:endParaRPr lang="es-CR" dirty="0"/>
          </a:p>
          <a:p>
            <a:r>
              <a:rPr lang="es-CR" dirty="0" smtClean="0"/>
              <a:t>Cuadrado medio</a:t>
            </a:r>
          </a:p>
          <a:p>
            <a:pPr marL="0" indent="0">
              <a:buNone/>
            </a:pPr>
            <a:endParaRPr lang="es-ES" dirty="0"/>
          </a:p>
        </p:txBody>
      </p:sp>
      <mc:AlternateContent xmlns:mc="http://schemas.openxmlformats.org/markup-compatibility/2006" xmlns:a14="http://schemas.microsoft.com/office/drawing/2010/main">
        <mc:Choice Requires="a14">
          <p:graphicFrame>
            <p:nvGraphicFramePr>
              <p:cNvPr id="4" name="1 Tabla"/>
              <p:cNvGraphicFramePr>
                <a:graphicFrameLocks noGrp="1"/>
              </p:cNvGraphicFramePr>
              <p:nvPr>
                <p:extLst/>
              </p:nvPr>
            </p:nvGraphicFramePr>
            <p:xfrm>
              <a:off x="642192" y="215747"/>
              <a:ext cx="10647124" cy="3219190"/>
            </p:xfrm>
            <a:graphic>
              <a:graphicData uri="http://schemas.openxmlformats.org/drawingml/2006/table">
                <a:tbl>
                  <a:tblPr firstRow="1" firstCol="1" bandRow="1">
                    <a:tableStyleId>{5C22544A-7EE6-4342-B048-85BDC9FD1C3A}</a:tableStyleId>
                  </a:tblPr>
                  <a:tblGrid>
                    <a:gridCol w="2084831"/>
                    <a:gridCol w="1800164"/>
                    <a:gridCol w="1735653"/>
                    <a:gridCol w="2612183"/>
                    <a:gridCol w="2414293"/>
                  </a:tblGrid>
                  <a:tr h="894275">
                    <a:tc>
                      <a:txBody>
                        <a:bodyPr/>
                        <a:lstStyle/>
                        <a:p>
                          <a:pPr algn="ctr">
                            <a:lnSpc>
                              <a:spcPct val="115000"/>
                            </a:lnSpc>
                            <a:spcAft>
                              <a:spcPts val="0"/>
                            </a:spcAft>
                          </a:pPr>
                          <a:r>
                            <a:rPr lang="es-CR" sz="1600" dirty="0">
                              <a:effectLst/>
                            </a:rPr>
                            <a:t>Fuentes  de variación</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Suma de cuadrados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Grados de libertas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Cuadrado medio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Razón de variación</a:t>
                          </a:r>
                          <a:endParaRPr lang="es-CR" sz="1400">
                            <a:effectLst/>
                            <a:latin typeface="Calibri"/>
                            <a:ea typeface="Calibri"/>
                            <a:cs typeface="Times New Roman"/>
                          </a:endParaRPr>
                        </a:p>
                      </a:txBody>
                      <a:tcPr marL="68580" marR="68580" marT="0" marB="0" anchor="ctr"/>
                    </a:tc>
                  </a:tr>
                  <a:tr h="995018">
                    <a:tc>
                      <a:txBody>
                        <a:bodyPr/>
                        <a:lstStyle/>
                        <a:p>
                          <a:pPr algn="ctr">
                            <a:lnSpc>
                              <a:spcPct val="115000"/>
                            </a:lnSpc>
                            <a:spcAft>
                              <a:spcPts val="0"/>
                            </a:spcAft>
                          </a:pPr>
                          <a:r>
                            <a:rPr lang="es-CR" sz="1600" dirty="0">
                              <a:effectLst/>
                            </a:rPr>
                            <a:t>Entre muestras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nary>
                                  <m:naryPr>
                                    <m:chr m:val="∑"/>
                                    <m:limLoc m:val="undOvr"/>
                                    <m:ctrlPr>
                                      <a:rPr lang="es-CR" sz="1600" i="1" smtClean="0">
                                        <a:latin typeface="Cambria Math" panose="02040503050406030204" pitchFamily="18" charset="0"/>
                                      </a:rPr>
                                    </m:ctrlPr>
                                  </m:naryPr>
                                  <m:sub>
                                    <m:r>
                                      <a:rPr lang="es-CR" sz="1600" i="1">
                                        <a:latin typeface="Cambria Math" panose="02040503050406030204" pitchFamily="18" charset="0"/>
                                      </a:rPr>
                                      <m:t>𝑗</m:t>
                                    </m:r>
                                    <m:r>
                                      <a:rPr lang="es-CR" sz="1600" i="1">
                                        <a:latin typeface="Cambria Math" panose="02040503050406030204" pitchFamily="18" charset="0"/>
                                      </a:rPr>
                                      <m:t>=1</m:t>
                                    </m:r>
                                  </m:sub>
                                  <m:sup>
                                    <m:r>
                                      <a:rPr lang="es-CR" sz="1600" i="1">
                                        <a:latin typeface="Cambria Math" panose="02040503050406030204" pitchFamily="18" charset="0"/>
                                      </a:rPr>
                                      <m:t>𝑘</m:t>
                                    </m:r>
                                  </m:sup>
                                  <m:e>
                                    <m:nary>
                                      <m:naryPr>
                                        <m:chr m:val="∑"/>
                                        <m:limLoc m:val="undOvr"/>
                                        <m:ctrlPr>
                                          <a:rPr lang="es-CR" sz="1600" i="1">
                                            <a:latin typeface="Cambria Math" panose="02040503050406030204" pitchFamily="18" charset="0"/>
                                          </a:rPr>
                                        </m:ctrlPr>
                                      </m:naryPr>
                                      <m:sub>
                                        <m:r>
                                          <a:rPr lang="es-CR" sz="1600" i="1">
                                            <a:latin typeface="Cambria Math" panose="02040503050406030204" pitchFamily="18" charset="0"/>
                                          </a:rPr>
                                          <m:t>𝑖</m:t>
                                        </m:r>
                                        <m:r>
                                          <a:rPr lang="es-CR" sz="1600" i="1">
                                            <a:latin typeface="Cambria Math" panose="02040503050406030204" pitchFamily="18" charset="0"/>
                                          </a:rPr>
                                          <m:t>=1</m:t>
                                        </m:r>
                                      </m:sub>
                                      <m:sup>
                                        <m:sSub>
                                          <m:sSubPr>
                                            <m:ctrlPr>
                                              <a:rPr lang="es-CR" sz="1600" i="1">
                                                <a:latin typeface="Cambria Math" panose="02040503050406030204" pitchFamily="18" charset="0"/>
                                              </a:rPr>
                                            </m:ctrlPr>
                                          </m:sSubPr>
                                          <m:e>
                                            <m:r>
                                              <a:rPr lang="es-CR" sz="1600" i="1">
                                                <a:latin typeface="Cambria Math" panose="02040503050406030204" pitchFamily="18" charset="0"/>
                                              </a:rPr>
                                              <m:t>𝑛</m:t>
                                            </m:r>
                                          </m:e>
                                          <m:sub>
                                            <m:r>
                                              <a:rPr lang="es-CR" sz="1600" i="1">
                                                <a:latin typeface="Cambria Math" panose="02040503050406030204" pitchFamily="18" charset="0"/>
                                              </a:rPr>
                                              <m:t>𝑗</m:t>
                                            </m:r>
                                          </m:sub>
                                        </m:sSub>
                                      </m:sup>
                                      <m:e>
                                        <m:sSup>
                                          <m:sSupPr>
                                            <m:ctrlPr>
                                              <a:rPr lang="es-CR" sz="1600" i="1">
                                                <a:latin typeface="Cambria Math" panose="02040503050406030204" pitchFamily="18" charset="0"/>
                                              </a:rPr>
                                            </m:ctrlPr>
                                          </m:sSupPr>
                                          <m:e>
                                            <m:r>
                                              <a:rPr lang="es-CR" sz="1600" i="1">
                                                <a:latin typeface="Cambria Math" panose="02040503050406030204" pitchFamily="18" charset="0"/>
                                              </a:rPr>
                                              <m:t>(</m:t>
                                            </m:r>
                                            <m:sSub>
                                              <m:sSubPr>
                                                <m:ctrlPr>
                                                  <a:rPr lang="es-CR" sz="1600" i="1">
                                                    <a:latin typeface="Cambria Math" panose="02040503050406030204" pitchFamily="18" charset="0"/>
                                                  </a:rPr>
                                                </m:ctrlPr>
                                              </m:sSubPr>
                                              <m:e>
                                                <m:r>
                                                  <a:rPr lang="es-CR" sz="1600" i="1">
                                                    <a:latin typeface="Cambria Math" panose="02040503050406030204" pitchFamily="18" charset="0"/>
                                                  </a:rPr>
                                                  <m:t>𝑥</m:t>
                                                </m:r>
                                              </m:e>
                                              <m:sub>
                                                <m:r>
                                                  <a:rPr lang="es-CR" sz="1600" i="1">
                                                    <a:latin typeface="Cambria Math" panose="02040503050406030204" pitchFamily="18" charset="0"/>
                                                  </a:rPr>
                                                  <m:t>𝑖𝑗</m:t>
                                                </m:r>
                                              </m:sub>
                                            </m:sSub>
                                            <m:r>
                                              <a:rPr lang="es-CR" sz="1600" i="1">
                                                <a:latin typeface="Cambria Math" panose="02040503050406030204" pitchFamily="18" charset="0"/>
                                              </a:rPr>
                                              <m:t>−</m:t>
                                            </m:r>
                                            <m:sSub>
                                              <m:sSubPr>
                                                <m:ctrlPr>
                                                  <a:rPr lang="es-CR" sz="1600" i="1">
                                                    <a:latin typeface="Cambria Math" panose="02040503050406030204" pitchFamily="18" charset="0"/>
                                                  </a:rPr>
                                                </m:ctrlPr>
                                              </m:sSubPr>
                                              <m:e>
                                                <m:acc>
                                                  <m:accPr>
                                                    <m:chr m:val="̅"/>
                                                    <m:ctrlPr>
                                                      <a:rPr lang="es-CR" sz="1600" i="1">
                                                        <a:latin typeface="Cambria Math" panose="02040503050406030204" pitchFamily="18" charset="0"/>
                                                      </a:rPr>
                                                    </m:ctrlPr>
                                                  </m:accPr>
                                                  <m:e>
                                                    <m:r>
                                                      <a:rPr lang="es-CR" sz="1600" i="1">
                                                        <a:latin typeface="Cambria Math" panose="02040503050406030204" pitchFamily="18" charset="0"/>
                                                      </a:rPr>
                                                      <m:t>𝑥</m:t>
                                                    </m:r>
                                                  </m:e>
                                                </m:acc>
                                              </m:e>
                                              <m:sub>
                                                <m:r>
                                                  <a:rPr lang="es-CR" sz="1600" i="1">
                                                    <a:latin typeface="Cambria Math" panose="02040503050406030204" pitchFamily="18" charset="0"/>
                                                  </a:rPr>
                                                  <m:t>.</m:t>
                                                </m:r>
                                                <m:r>
                                                  <a:rPr lang="es-CR" sz="1600" i="1">
                                                    <a:latin typeface="Cambria Math" panose="02040503050406030204" pitchFamily="18" charset="0"/>
                                                  </a:rPr>
                                                  <m:t>𝑗</m:t>
                                                </m:r>
                                              </m:sub>
                                            </m:sSub>
                                            <m:r>
                                              <a:rPr lang="es-CR" sz="1600" i="1">
                                                <a:latin typeface="Cambria Math" panose="02040503050406030204" pitchFamily="18" charset="0"/>
                                              </a:rPr>
                                              <m:t>)</m:t>
                                            </m:r>
                                          </m:e>
                                          <m:sup>
                                            <m:r>
                                              <a:rPr lang="es-CR" sz="1600" i="1">
                                                <a:latin typeface="Cambria Math" panose="02040503050406030204" pitchFamily="18" charset="0"/>
                                              </a:rPr>
                                              <m:t>2</m:t>
                                            </m:r>
                                          </m:sup>
                                        </m:sSup>
                                      </m:e>
                                    </m:nary>
                                  </m:e>
                                </m:nary>
                              </m:oMath>
                            </m:oMathPara>
                          </a14:m>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k-1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CM entre= </a:t>
                          </a:r>
                          <a:endParaRPr lang="es-CR" sz="1400">
                            <a:effectLst/>
                          </a:endParaRPr>
                        </a:p>
                        <a:p>
                          <a:pPr algn="ctr">
                            <a:lnSpc>
                              <a:spcPct val="115000"/>
                            </a:lnSpc>
                            <a:spcAft>
                              <a:spcPts val="0"/>
                            </a:spcAft>
                          </a:pPr>
                          <a:r>
                            <a:rPr lang="es-CR" sz="1600">
                              <a:effectLst/>
                            </a:rPr>
                            <a:t>(SC entre) / (k-1)</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R.V= </a:t>
                          </a:r>
                          <a:endParaRPr lang="es-CR" sz="1400" dirty="0">
                            <a:effectLst/>
                          </a:endParaRPr>
                        </a:p>
                        <a:p>
                          <a:pPr algn="ctr">
                            <a:lnSpc>
                              <a:spcPct val="115000"/>
                            </a:lnSpc>
                            <a:spcAft>
                              <a:spcPts val="0"/>
                            </a:spcAft>
                          </a:pPr>
                          <a:r>
                            <a:rPr lang="es-CR" sz="1600" dirty="0">
                              <a:effectLst/>
                            </a:rPr>
                            <a:t>( CM entre) </a:t>
                          </a:r>
                          <a:r>
                            <a:rPr lang="es-CR" sz="1600" dirty="0" smtClean="0">
                              <a:effectLst/>
                            </a:rPr>
                            <a:t>/</a:t>
                          </a:r>
                          <a:r>
                            <a:rPr lang="es-CR" sz="1400" baseline="0" dirty="0" smtClean="0">
                              <a:effectLst/>
                            </a:rPr>
                            <a:t> </a:t>
                          </a:r>
                          <a:r>
                            <a:rPr lang="es-CR" sz="1600" dirty="0" smtClean="0">
                              <a:effectLst/>
                            </a:rPr>
                            <a:t>( </a:t>
                          </a:r>
                          <a:r>
                            <a:rPr lang="es-CR" sz="1600" dirty="0">
                              <a:effectLst/>
                            </a:rPr>
                            <a:t>CM dentro)  </a:t>
                          </a:r>
                          <a:endParaRPr lang="es-CR" sz="1400" dirty="0">
                            <a:effectLst/>
                            <a:latin typeface="Calibri"/>
                            <a:ea typeface="Calibri"/>
                            <a:cs typeface="Times New Roman"/>
                          </a:endParaRPr>
                        </a:p>
                      </a:txBody>
                      <a:tcPr marL="68580" marR="68580" marT="0" marB="0" anchor="ctr"/>
                    </a:tc>
                  </a:tr>
                  <a:tr h="870241">
                    <a:tc>
                      <a:txBody>
                        <a:bodyPr/>
                        <a:lstStyle/>
                        <a:p>
                          <a:pPr algn="ctr">
                            <a:lnSpc>
                              <a:spcPct val="115000"/>
                            </a:lnSpc>
                            <a:spcAft>
                              <a:spcPts val="0"/>
                            </a:spcAft>
                          </a:pPr>
                          <a:r>
                            <a:rPr lang="es-CR" sz="1600">
                              <a:effectLst/>
                            </a:rPr>
                            <a:t>Dentro de los muestras</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SC dentro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CM dentro = </a:t>
                          </a:r>
                          <a:endParaRPr lang="es-CR" sz="1400" dirty="0">
                            <a:effectLst/>
                          </a:endParaRPr>
                        </a:p>
                        <a:p>
                          <a:pPr algn="ctr">
                            <a:lnSpc>
                              <a:spcPct val="115000"/>
                            </a:lnSpc>
                            <a:spcAft>
                              <a:spcPts val="0"/>
                            </a:spcAft>
                          </a:pPr>
                          <a:r>
                            <a:rPr lang="es-CR" sz="1600" dirty="0">
                              <a:effectLst/>
                            </a:rPr>
                            <a:t>(SC dentro) / (n-k)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r h="459656">
                    <a:tc>
                      <a:txBody>
                        <a:bodyPr/>
                        <a:lstStyle/>
                        <a:p>
                          <a:pPr algn="ctr">
                            <a:lnSpc>
                              <a:spcPct val="115000"/>
                            </a:lnSpc>
                            <a:spcAft>
                              <a:spcPts val="0"/>
                            </a:spcAft>
                          </a:pPr>
                          <a:r>
                            <a:rPr lang="es-CR" sz="1600" dirty="0">
                              <a:effectLst/>
                            </a:rPr>
                            <a:t>Total</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SC total</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bl>
              </a:graphicData>
            </a:graphic>
          </p:graphicFrame>
        </mc:Choice>
        <mc:Fallback xmlns="">
          <p:graphicFrame>
            <p:nvGraphicFramePr>
              <p:cNvPr id="4" name="1 Tabla"/>
              <p:cNvGraphicFramePr>
                <a:graphicFrameLocks noGrp="1"/>
              </p:cNvGraphicFramePr>
              <p:nvPr>
                <p:extLst/>
              </p:nvPr>
            </p:nvGraphicFramePr>
            <p:xfrm>
              <a:off x="642192" y="215747"/>
              <a:ext cx="10647124" cy="3219190"/>
            </p:xfrm>
            <a:graphic>
              <a:graphicData uri="http://schemas.openxmlformats.org/drawingml/2006/table">
                <a:tbl>
                  <a:tblPr firstRow="1" firstCol="1" bandRow="1">
                    <a:tableStyleId>{5C22544A-7EE6-4342-B048-85BDC9FD1C3A}</a:tableStyleId>
                  </a:tblPr>
                  <a:tblGrid>
                    <a:gridCol w="2084831"/>
                    <a:gridCol w="1800164"/>
                    <a:gridCol w="1735653"/>
                    <a:gridCol w="2612183"/>
                    <a:gridCol w="2414293"/>
                  </a:tblGrid>
                  <a:tr h="894275">
                    <a:tc>
                      <a:txBody>
                        <a:bodyPr/>
                        <a:lstStyle/>
                        <a:p>
                          <a:pPr algn="ctr">
                            <a:lnSpc>
                              <a:spcPct val="115000"/>
                            </a:lnSpc>
                            <a:spcAft>
                              <a:spcPts val="0"/>
                            </a:spcAft>
                          </a:pPr>
                          <a:r>
                            <a:rPr lang="es-CR" sz="1600" dirty="0">
                              <a:effectLst/>
                            </a:rPr>
                            <a:t>Fuentes  de variación</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Suma de cuadrados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Grados de libertas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Cuadrado medio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Razón de variación</a:t>
                          </a:r>
                          <a:endParaRPr lang="es-CR" sz="1400">
                            <a:effectLst/>
                            <a:latin typeface="Calibri"/>
                            <a:ea typeface="Calibri"/>
                            <a:cs typeface="Times New Roman"/>
                          </a:endParaRPr>
                        </a:p>
                      </a:txBody>
                      <a:tcPr marL="68580" marR="68580" marT="0" marB="0" anchor="ctr"/>
                    </a:tc>
                  </a:tr>
                  <a:tr h="995018">
                    <a:tc>
                      <a:txBody>
                        <a:bodyPr/>
                        <a:lstStyle/>
                        <a:p>
                          <a:pPr algn="ctr">
                            <a:lnSpc>
                              <a:spcPct val="115000"/>
                            </a:lnSpc>
                            <a:spcAft>
                              <a:spcPts val="0"/>
                            </a:spcAft>
                          </a:pPr>
                          <a:r>
                            <a:rPr lang="es-CR" sz="1600" dirty="0">
                              <a:effectLst/>
                            </a:rPr>
                            <a:t>Entre muestras</a:t>
                          </a:r>
                          <a:endParaRPr lang="es-CR" sz="1400" dirty="0">
                            <a:effectLst/>
                            <a:latin typeface="Calibri"/>
                            <a:ea typeface="Calibri"/>
                            <a:cs typeface="Times New Roman"/>
                          </a:endParaRPr>
                        </a:p>
                      </a:txBody>
                      <a:tcPr marL="68580" marR="68580" marT="0" marB="0" anchor="ctr"/>
                    </a:tc>
                    <a:tc>
                      <a:txBody>
                        <a:bodyPr/>
                        <a:lstStyle/>
                        <a:p>
                          <a:endParaRPr lang="es-ES"/>
                        </a:p>
                      </a:txBody>
                      <a:tcPr marL="68580" marR="68580" marT="0" marB="0" anchor="ctr">
                        <a:blipFill rotWithShape="0">
                          <a:blip r:embed="rId2"/>
                          <a:stretch>
                            <a:fillRect l="-116271" t="-90798" r="-377966" b="-136196"/>
                          </a:stretch>
                        </a:blipFill>
                      </a:tcPr>
                    </a:tc>
                    <a:tc>
                      <a:txBody>
                        <a:bodyPr/>
                        <a:lstStyle/>
                        <a:p>
                          <a:pPr algn="ctr">
                            <a:lnSpc>
                              <a:spcPct val="115000"/>
                            </a:lnSpc>
                            <a:spcAft>
                              <a:spcPts val="0"/>
                            </a:spcAft>
                          </a:pPr>
                          <a:r>
                            <a:rPr lang="es-CR" sz="1600" dirty="0">
                              <a:effectLst/>
                            </a:rPr>
                            <a:t>k-1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CM entre= </a:t>
                          </a:r>
                          <a:endParaRPr lang="es-CR" sz="1400">
                            <a:effectLst/>
                          </a:endParaRPr>
                        </a:p>
                        <a:p>
                          <a:pPr algn="ctr">
                            <a:lnSpc>
                              <a:spcPct val="115000"/>
                            </a:lnSpc>
                            <a:spcAft>
                              <a:spcPts val="0"/>
                            </a:spcAft>
                          </a:pPr>
                          <a:r>
                            <a:rPr lang="es-CR" sz="1600">
                              <a:effectLst/>
                            </a:rPr>
                            <a:t>(SC entre) / (k-1)</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R.V= </a:t>
                          </a:r>
                          <a:endParaRPr lang="es-CR" sz="1400" dirty="0">
                            <a:effectLst/>
                          </a:endParaRPr>
                        </a:p>
                        <a:p>
                          <a:pPr algn="ctr">
                            <a:lnSpc>
                              <a:spcPct val="115000"/>
                            </a:lnSpc>
                            <a:spcAft>
                              <a:spcPts val="0"/>
                            </a:spcAft>
                          </a:pPr>
                          <a:r>
                            <a:rPr lang="es-CR" sz="1600" dirty="0">
                              <a:effectLst/>
                            </a:rPr>
                            <a:t>( CM entre) </a:t>
                          </a:r>
                          <a:r>
                            <a:rPr lang="es-CR" sz="1600" dirty="0" smtClean="0">
                              <a:effectLst/>
                            </a:rPr>
                            <a:t>/</a:t>
                          </a:r>
                          <a:r>
                            <a:rPr lang="es-CR" sz="1400" baseline="0" dirty="0" smtClean="0">
                              <a:effectLst/>
                            </a:rPr>
                            <a:t> </a:t>
                          </a:r>
                          <a:r>
                            <a:rPr lang="es-CR" sz="1600" dirty="0" smtClean="0">
                              <a:effectLst/>
                            </a:rPr>
                            <a:t>( </a:t>
                          </a:r>
                          <a:r>
                            <a:rPr lang="es-CR" sz="1600" dirty="0">
                              <a:effectLst/>
                            </a:rPr>
                            <a:t>CM dentro)  </a:t>
                          </a:r>
                          <a:endParaRPr lang="es-CR" sz="1400" dirty="0">
                            <a:effectLst/>
                            <a:latin typeface="Calibri"/>
                            <a:ea typeface="Calibri"/>
                            <a:cs typeface="Times New Roman"/>
                          </a:endParaRPr>
                        </a:p>
                      </a:txBody>
                      <a:tcPr marL="68580" marR="68580" marT="0" marB="0" anchor="ctr"/>
                    </a:tc>
                  </a:tr>
                  <a:tr h="870241">
                    <a:tc>
                      <a:txBody>
                        <a:bodyPr/>
                        <a:lstStyle/>
                        <a:p>
                          <a:pPr algn="ctr">
                            <a:lnSpc>
                              <a:spcPct val="115000"/>
                            </a:lnSpc>
                            <a:spcAft>
                              <a:spcPts val="0"/>
                            </a:spcAft>
                          </a:pPr>
                          <a:r>
                            <a:rPr lang="es-CR" sz="1600">
                              <a:effectLst/>
                            </a:rPr>
                            <a:t>Dentro de los muestras</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SC dentro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CM dentro = </a:t>
                          </a:r>
                          <a:endParaRPr lang="es-CR" sz="1400" dirty="0">
                            <a:effectLst/>
                          </a:endParaRPr>
                        </a:p>
                        <a:p>
                          <a:pPr algn="ctr">
                            <a:lnSpc>
                              <a:spcPct val="115000"/>
                            </a:lnSpc>
                            <a:spcAft>
                              <a:spcPts val="0"/>
                            </a:spcAft>
                          </a:pPr>
                          <a:r>
                            <a:rPr lang="es-CR" sz="1600" dirty="0">
                              <a:effectLst/>
                            </a:rPr>
                            <a:t>(SC dentro) / (n-k)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r h="459656">
                    <a:tc>
                      <a:txBody>
                        <a:bodyPr/>
                        <a:lstStyle/>
                        <a:p>
                          <a:pPr algn="ctr">
                            <a:lnSpc>
                              <a:spcPct val="115000"/>
                            </a:lnSpc>
                            <a:spcAft>
                              <a:spcPts val="0"/>
                            </a:spcAft>
                          </a:pPr>
                          <a:r>
                            <a:rPr lang="es-CR" sz="1600" dirty="0">
                              <a:effectLst/>
                            </a:rPr>
                            <a:t>Total</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SC total</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bl>
              </a:graphicData>
            </a:graphic>
          </p:graphicFrame>
        </mc:Fallback>
      </mc:AlternateContent>
      <p:sp>
        <p:nvSpPr>
          <p:cNvPr id="5" name="4 Rectángulo redondeado"/>
          <p:cNvSpPr/>
          <p:nvPr/>
        </p:nvSpPr>
        <p:spPr>
          <a:xfrm>
            <a:off x="6388100" y="177800"/>
            <a:ext cx="2349500" cy="33401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56984308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55811" y="1050878"/>
                <a:ext cx="10515600" cy="5807122"/>
              </a:xfrm>
            </p:spPr>
            <p:txBody>
              <a:bodyPr>
                <a:normAutofit/>
              </a:bodyPr>
              <a:lstStyle/>
              <a:p>
                <a:r>
                  <a:rPr lang="es-CR" sz="2400" dirty="0" smtClean="0"/>
                  <a:t>Se posee dos tipos de cuadrados medios: entre y dentro. El primero expresa el efecto de las diferencias en los tratamientos, el segundo el grado de error que existe en el modelo…</a:t>
                </a:r>
              </a:p>
              <a:p>
                <a:endParaRPr lang="es-CR" sz="2400" dirty="0"/>
              </a:p>
              <a:p>
                <a:r>
                  <a:rPr lang="es-CR" sz="2400" dirty="0" smtClean="0"/>
                  <a:t>El cuadrado medio entre tiene por expresión:</a:t>
                </a:r>
              </a:p>
              <a:p>
                <a:pPr marL="0" indent="0">
                  <a:buNone/>
                </a:pPr>
                <a:endParaRPr lang="es-CR" sz="2400" dirty="0"/>
              </a:p>
              <a:p>
                <a:pPr marL="0" indent="0">
                  <a:buNone/>
                </a:pPr>
                <a14:m>
                  <m:oMathPara xmlns:m="http://schemas.openxmlformats.org/officeDocument/2006/math">
                    <m:oMathParaPr>
                      <m:jc m:val="left"/>
                    </m:oMathParaPr>
                    <m:oMath xmlns:m="http://schemas.openxmlformats.org/officeDocument/2006/math">
                      <m:r>
                        <a:rPr lang="es-CR" sz="2400" i="1" smtClean="0">
                          <a:latin typeface="Cambria Math"/>
                        </a:rPr>
                        <m:t>𝐶</m:t>
                      </m:r>
                      <m:sSub>
                        <m:sSubPr>
                          <m:ctrlPr>
                            <a:rPr lang="es-ES" sz="2400" i="1">
                              <a:latin typeface="Cambria Math" panose="02040503050406030204" pitchFamily="18" charset="0"/>
                            </a:rPr>
                          </m:ctrlPr>
                        </m:sSubPr>
                        <m:e>
                          <m:r>
                            <a:rPr lang="es-CR" sz="2400" i="1">
                              <a:latin typeface="Cambria Math"/>
                            </a:rPr>
                            <m:t>𝑀</m:t>
                          </m:r>
                        </m:e>
                        <m:sub>
                          <m:r>
                            <a:rPr lang="es-CR" sz="2400" i="1">
                              <a:latin typeface="Cambria Math"/>
                            </a:rPr>
                            <m:t>𝑒𝑛𝑡𝑟𝑒</m:t>
                          </m:r>
                        </m:sub>
                      </m:sSub>
                      <m:r>
                        <a:rPr lang="es-CR" sz="2400" i="1">
                          <a:latin typeface="Cambria Math"/>
                        </a:rPr>
                        <m:t>= </m:t>
                      </m:r>
                      <m:f>
                        <m:fPr>
                          <m:ctrlPr>
                            <a:rPr lang="es-ES" sz="2400" i="1">
                              <a:latin typeface="Cambria Math" panose="02040503050406030204" pitchFamily="18" charset="0"/>
                            </a:rPr>
                          </m:ctrlPr>
                        </m:fPr>
                        <m:num>
                          <m:nary>
                            <m:naryPr>
                              <m:chr m:val="∑"/>
                              <m:limLoc m:val="undOvr"/>
                              <m:ctrlPr>
                                <a:rPr lang="es-ES" sz="2400" i="1">
                                  <a:latin typeface="Cambria Math" panose="02040503050406030204" pitchFamily="18" charset="0"/>
                                </a:rPr>
                              </m:ctrlPr>
                            </m:naryPr>
                            <m:sub>
                              <m:r>
                                <a:rPr lang="es-CR" sz="2400" i="1">
                                  <a:latin typeface="Cambria Math"/>
                                </a:rPr>
                                <m:t>𝑗</m:t>
                              </m:r>
                              <m:r>
                                <a:rPr lang="es-CR" sz="2400" i="1">
                                  <a:latin typeface="Cambria Math"/>
                                </a:rPr>
                                <m:t>=1</m:t>
                              </m:r>
                            </m:sub>
                            <m:sup>
                              <m:r>
                                <a:rPr lang="es-CR" sz="2400" i="1">
                                  <a:latin typeface="Cambria Math"/>
                                </a:rPr>
                                <m:t>𝑘</m:t>
                              </m:r>
                            </m:sup>
                            <m:e>
                              <m:sSub>
                                <m:sSubPr>
                                  <m:ctrlPr>
                                    <a:rPr lang="es-ES" sz="2400" i="1">
                                      <a:latin typeface="Cambria Math" panose="02040503050406030204" pitchFamily="18" charset="0"/>
                                    </a:rPr>
                                  </m:ctrlPr>
                                </m:sSubPr>
                                <m:e>
                                  <m:r>
                                    <a:rPr lang="es-CR" sz="2400" i="1">
                                      <a:latin typeface="Cambria Math"/>
                                    </a:rPr>
                                    <m:t>𝑛</m:t>
                                  </m:r>
                                </m:e>
                                <m:sub>
                                  <m:r>
                                    <a:rPr lang="es-CR" sz="2400" i="1">
                                      <a:latin typeface="Cambria Math"/>
                                    </a:rPr>
                                    <m:t>𝑗</m:t>
                                  </m:r>
                                </m:sub>
                              </m:sSub>
                              <m:sSup>
                                <m:sSupPr>
                                  <m:ctrlPr>
                                    <a:rPr lang="es-ES" sz="2400" i="1">
                                      <a:latin typeface="Cambria Math" panose="02040503050406030204" pitchFamily="18" charset="0"/>
                                    </a:rPr>
                                  </m:ctrlPr>
                                </m:sSupPr>
                                <m:e>
                                  <m:r>
                                    <a:rPr lang="es-CR" sz="2400" i="1">
                                      <a:latin typeface="Cambria Math"/>
                                    </a:rPr>
                                    <m:t>(</m:t>
                                  </m:r>
                                  <m:sSub>
                                    <m:sSubPr>
                                      <m:ctrlPr>
                                        <a:rPr lang="es-ES" sz="2400" i="1">
                                          <a:latin typeface="Cambria Math" panose="02040503050406030204" pitchFamily="18" charset="0"/>
                                        </a:rPr>
                                      </m:ctrlPr>
                                    </m:sSubPr>
                                    <m:e>
                                      <m:acc>
                                        <m:accPr>
                                          <m:chr m:val="̅"/>
                                          <m:ctrlPr>
                                            <a:rPr lang="es-ES" sz="2400" i="1">
                                              <a:latin typeface="Cambria Math" panose="02040503050406030204" pitchFamily="18" charset="0"/>
                                            </a:rPr>
                                          </m:ctrlPr>
                                        </m:accPr>
                                        <m:e>
                                          <m:r>
                                            <a:rPr lang="es-CR" sz="2400" i="1">
                                              <a:latin typeface="Cambria Math"/>
                                            </a:rPr>
                                            <m:t>𝑥</m:t>
                                          </m:r>
                                        </m:e>
                                      </m:acc>
                                    </m:e>
                                    <m:sub>
                                      <m:r>
                                        <a:rPr lang="es-CR" sz="2400" i="1">
                                          <a:latin typeface="Cambria Math"/>
                                        </a:rPr>
                                        <m:t>.</m:t>
                                      </m:r>
                                      <m:r>
                                        <a:rPr lang="es-CR" sz="2400" i="1">
                                          <a:latin typeface="Cambria Math"/>
                                        </a:rPr>
                                        <m:t>𝑗</m:t>
                                      </m:r>
                                    </m:sub>
                                  </m:sSub>
                                  <m:r>
                                    <a:rPr lang="es-CR" sz="2400" i="1">
                                      <a:latin typeface="Cambria Math"/>
                                    </a:rPr>
                                    <m:t>−</m:t>
                                  </m:r>
                                  <m:sSub>
                                    <m:sSubPr>
                                      <m:ctrlPr>
                                        <a:rPr lang="es-ES" sz="2400" i="1">
                                          <a:latin typeface="Cambria Math" panose="02040503050406030204" pitchFamily="18" charset="0"/>
                                        </a:rPr>
                                      </m:ctrlPr>
                                    </m:sSubPr>
                                    <m:e>
                                      <m:acc>
                                        <m:accPr>
                                          <m:chr m:val="̅"/>
                                          <m:ctrlPr>
                                            <a:rPr lang="es-ES" sz="2400" i="1">
                                              <a:latin typeface="Cambria Math" panose="02040503050406030204" pitchFamily="18" charset="0"/>
                                            </a:rPr>
                                          </m:ctrlPr>
                                        </m:accPr>
                                        <m:e>
                                          <m:r>
                                            <a:rPr lang="es-CR" sz="2400" i="1">
                                              <a:latin typeface="Cambria Math"/>
                                            </a:rPr>
                                            <m:t>𝑥</m:t>
                                          </m:r>
                                        </m:e>
                                      </m:acc>
                                    </m:e>
                                    <m:sub>
                                      <m:r>
                                        <a:rPr lang="es-CR" sz="2400" i="1">
                                          <a:latin typeface="Cambria Math"/>
                                        </a:rPr>
                                        <m:t>..</m:t>
                                      </m:r>
                                    </m:sub>
                                  </m:sSub>
                                  <m:r>
                                    <a:rPr lang="es-CR" sz="2400" i="1">
                                      <a:latin typeface="Cambria Math"/>
                                    </a:rPr>
                                    <m:t>)</m:t>
                                  </m:r>
                                </m:e>
                                <m:sup>
                                  <m:r>
                                    <a:rPr lang="es-CR" sz="2400" i="1">
                                      <a:latin typeface="Cambria Math"/>
                                    </a:rPr>
                                    <m:t>2</m:t>
                                  </m:r>
                                </m:sup>
                              </m:sSup>
                            </m:e>
                          </m:nary>
                        </m:num>
                        <m:den>
                          <m:r>
                            <a:rPr lang="es-CR" sz="2400" i="1">
                              <a:latin typeface="Cambria Math"/>
                            </a:rPr>
                            <m:t>𝑘</m:t>
                          </m:r>
                          <m:r>
                            <a:rPr lang="es-CR" sz="2400" i="1">
                              <a:latin typeface="Cambria Math"/>
                            </a:rPr>
                            <m:t>−1</m:t>
                          </m:r>
                        </m:den>
                      </m:f>
                      <m:r>
                        <a:rPr lang="es-CR" sz="2400" b="0" i="1" smtClean="0">
                          <a:latin typeface="Cambria Math" panose="02040503050406030204" pitchFamily="18" charset="0"/>
                        </a:rPr>
                        <m:t>=</m:t>
                      </m:r>
                      <m:f>
                        <m:fPr>
                          <m:ctrlPr>
                            <a:rPr lang="es-ES" sz="2400" i="1">
                              <a:latin typeface="Cambria Math" panose="02040503050406030204" pitchFamily="18" charset="0"/>
                            </a:rPr>
                          </m:ctrlPr>
                        </m:fPr>
                        <m:num>
                          <m:r>
                            <a:rPr lang="es-CR" sz="2400" i="1">
                              <a:latin typeface="Cambria Math"/>
                            </a:rPr>
                            <m:t>𝑆</m:t>
                          </m:r>
                          <m:sSub>
                            <m:sSubPr>
                              <m:ctrlPr>
                                <a:rPr lang="es-ES" sz="2400" i="1">
                                  <a:latin typeface="Cambria Math" panose="02040503050406030204" pitchFamily="18" charset="0"/>
                                </a:rPr>
                              </m:ctrlPr>
                            </m:sSubPr>
                            <m:e>
                              <m:r>
                                <a:rPr lang="es-CR" sz="2400" i="1">
                                  <a:latin typeface="Cambria Math"/>
                                </a:rPr>
                                <m:t>𝐶</m:t>
                              </m:r>
                            </m:e>
                            <m:sub>
                              <m:r>
                                <a:rPr lang="es-CR" sz="2400" i="1">
                                  <a:latin typeface="Cambria Math"/>
                                </a:rPr>
                                <m:t>𝑒𝑛𝑡𝑟𝑒</m:t>
                              </m:r>
                            </m:sub>
                          </m:sSub>
                        </m:num>
                        <m:den>
                          <m:r>
                            <a:rPr lang="es-CR" sz="2400" i="1">
                              <a:latin typeface="Cambria Math"/>
                            </a:rPr>
                            <m:t>𝑘</m:t>
                          </m:r>
                          <m:r>
                            <a:rPr lang="es-CR" sz="2400" i="1">
                              <a:latin typeface="Cambria Math"/>
                            </a:rPr>
                            <m:t>−1</m:t>
                          </m:r>
                        </m:den>
                      </m:f>
                    </m:oMath>
                  </m:oMathPara>
                </a14:m>
                <a:endParaRPr lang="es-CR" sz="2400" dirty="0" smtClean="0"/>
              </a:p>
              <a:p>
                <a:pPr marL="0" indent="0">
                  <a:buNone/>
                </a:pPr>
                <a:endParaRPr lang="es-CR" sz="2400" dirty="0" smtClean="0"/>
              </a:p>
              <a:p>
                <a:r>
                  <a:rPr lang="es-CR" sz="2400" dirty="0" smtClean="0"/>
                  <a:t>El cuadrado medio dentro se expresa como: </a:t>
                </a:r>
              </a:p>
              <a:p>
                <a:pPr marL="0" indent="0">
                  <a:buNone/>
                </a:pPr>
                <a:endParaRPr lang="es-CR" sz="2400" i="1" dirty="0"/>
              </a:p>
              <a:p>
                <a:pPr marL="0" indent="0">
                  <a:buNone/>
                </a:pPr>
                <a14:m>
                  <m:oMathPara xmlns:m="http://schemas.openxmlformats.org/officeDocument/2006/math">
                    <m:oMathParaPr>
                      <m:jc m:val="left"/>
                    </m:oMathParaPr>
                    <m:oMath xmlns:m="http://schemas.openxmlformats.org/officeDocument/2006/math">
                      <m:r>
                        <a:rPr lang="es-CR" sz="2400" i="1">
                          <a:latin typeface="Cambria Math"/>
                        </a:rPr>
                        <m:t>𝐶</m:t>
                      </m:r>
                      <m:sSub>
                        <m:sSubPr>
                          <m:ctrlPr>
                            <a:rPr lang="es-ES" sz="2400" i="1">
                              <a:latin typeface="Cambria Math" panose="02040503050406030204" pitchFamily="18" charset="0"/>
                            </a:rPr>
                          </m:ctrlPr>
                        </m:sSubPr>
                        <m:e>
                          <m:r>
                            <a:rPr lang="es-CR" sz="2400" i="1">
                              <a:latin typeface="Cambria Math"/>
                            </a:rPr>
                            <m:t>𝑀</m:t>
                          </m:r>
                        </m:e>
                        <m:sub>
                          <m:r>
                            <a:rPr lang="es-CR" sz="2400" i="1">
                              <a:latin typeface="Cambria Math"/>
                            </a:rPr>
                            <m:t>𝑑𝑒𝑛𝑡𝑟𝑜</m:t>
                          </m:r>
                        </m:sub>
                      </m:sSub>
                      <m:r>
                        <a:rPr lang="es-CR" sz="2400" i="1">
                          <a:latin typeface="Cambria Math"/>
                        </a:rPr>
                        <m:t>=</m:t>
                      </m:r>
                      <m:f>
                        <m:fPr>
                          <m:ctrlPr>
                            <a:rPr lang="es-ES" sz="2400" i="1">
                              <a:latin typeface="Cambria Math" panose="02040503050406030204" pitchFamily="18" charset="0"/>
                            </a:rPr>
                          </m:ctrlPr>
                        </m:fPr>
                        <m:num>
                          <m:nary>
                            <m:naryPr>
                              <m:chr m:val="∑"/>
                              <m:limLoc m:val="undOvr"/>
                              <m:ctrlPr>
                                <a:rPr lang="es-ES" sz="2400" i="1">
                                  <a:latin typeface="Cambria Math" panose="02040503050406030204" pitchFamily="18" charset="0"/>
                                </a:rPr>
                              </m:ctrlPr>
                            </m:naryPr>
                            <m:sub>
                              <m:r>
                                <a:rPr lang="es-CR" sz="2400" i="1">
                                  <a:latin typeface="Cambria Math"/>
                                </a:rPr>
                                <m:t>𝑗</m:t>
                              </m:r>
                              <m:r>
                                <a:rPr lang="es-CR" sz="2400" i="1">
                                  <a:latin typeface="Cambria Math"/>
                                </a:rPr>
                                <m:t>=1</m:t>
                              </m:r>
                            </m:sub>
                            <m:sup>
                              <m:r>
                                <a:rPr lang="es-CR" sz="2400" i="1">
                                  <a:latin typeface="Cambria Math"/>
                                </a:rPr>
                                <m:t>𝑘</m:t>
                              </m:r>
                            </m:sup>
                            <m:e>
                              <m:nary>
                                <m:naryPr>
                                  <m:chr m:val="∑"/>
                                  <m:limLoc m:val="undOvr"/>
                                  <m:ctrlPr>
                                    <a:rPr lang="es-ES" sz="2400" i="1">
                                      <a:latin typeface="Cambria Math" panose="02040503050406030204" pitchFamily="18" charset="0"/>
                                    </a:rPr>
                                  </m:ctrlPr>
                                </m:naryPr>
                                <m:sub>
                                  <m:r>
                                    <a:rPr lang="es-CR" sz="2400" i="1">
                                      <a:latin typeface="Cambria Math"/>
                                    </a:rPr>
                                    <m:t>𝑖</m:t>
                                  </m:r>
                                  <m:r>
                                    <a:rPr lang="es-CR" sz="2400" i="1">
                                      <a:latin typeface="Cambria Math"/>
                                    </a:rPr>
                                    <m:t>=1</m:t>
                                  </m:r>
                                </m:sub>
                                <m:sup>
                                  <m:sSub>
                                    <m:sSubPr>
                                      <m:ctrlPr>
                                        <a:rPr lang="es-ES" sz="2400" i="1">
                                          <a:latin typeface="Cambria Math" panose="02040503050406030204" pitchFamily="18" charset="0"/>
                                        </a:rPr>
                                      </m:ctrlPr>
                                    </m:sSubPr>
                                    <m:e>
                                      <m:r>
                                        <a:rPr lang="es-CR" sz="2400" i="1">
                                          <a:latin typeface="Cambria Math"/>
                                        </a:rPr>
                                        <m:t>𝑛</m:t>
                                      </m:r>
                                    </m:e>
                                    <m:sub>
                                      <m:r>
                                        <a:rPr lang="es-CR" sz="2400" i="1">
                                          <a:latin typeface="Cambria Math"/>
                                        </a:rPr>
                                        <m:t>𝑗</m:t>
                                      </m:r>
                                    </m:sub>
                                  </m:sSub>
                                </m:sup>
                                <m:e>
                                  <m:sSup>
                                    <m:sSupPr>
                                      <m:ctrlPr>
                                        <a:rPr lang="es-ES" sz="2400" i="1">
                                          <a:latin typeface="Cambria Math" panose="02040503050406030204" pitchFamily="18" charset="0"/>
                                        </a:rPr>
                                      </m:ctrlPr>
                                    </m:sSupPr>
                                    <m:e>
                                      <m:r>
                                        <a:rPr lang="es-CR" sz="2400" i="1">
                                          <a:latin typeface="Cambria Math"/>
                                        </a:rPr>
                                        <m:t>(</m:t>
                                      </m:r>
                                      <m:sSub>
                                        <m:sSubPr>
                                          <m:ctrlPr>
                                            <a:rPr lang="es-ES" sz="2400" i="1">
                                              <a:latin typeface="Cambria Math" panose="02040503050406030204" pitchFamily="18" charset="0"/>
                                            </a:rPr>
                                          </m:ctrlPr>
                                        </m:sSubPr>
                                        <m:e>
                                          <m:r>
                                            <a:rPr lang="es-CR" sz="2400" i="1">
                                              <a:latin typeface="Cambria Math"/>
                                            </a:rPr>
                                            <m:t>𝑥</m:t>
                                          </m:r>
                                        </m:e>
                                        <m:sub>
                                          <m:r>
                                            <a:rPr lang="es-CR" sz="2400" i="1">
                                              <a:latin typeface="Cambria Math"/>
                                            </a:rPr>
                                            <m:t>𝑖𝑗</m:t>
                                          </m:r>
                                        </m:sub>
                                      </m:sSub>
                                      <m:r>
                                        <a:rPr lang="es-CR" sz="2400" i="1">
                                          <a:latin typeface="Cambria Math"/>
                                        </a:rPr>
                                        <m:t>−</m:t>
                                      </m:r>
                                      <m:sSub>
                                        <m:sSubPr>
                                          <m:ctrlPr>
                                            <a:rPr lang="es-ES" sz="2400" i="1">
                                              <a:latin typeface="Cambria Math" panose="02040503050406030204" pitchFamily="18" charset="0"/>
                                            </a:rPr>
                                          </m:ctrlPr>
                                        </m:sSubPr>
                                        <m:e>
                                          <m:acc>
                                            <m:accPr>
                                              <m:chr m:val="̅"/>
                                              <m:ctrlPr>
                                                <a:rPr lang="es-ES" sz="2400" i="1">
                                                  <a:latin typeface="Cambria Math" panose="02040503050406030204" pitchFamily="18" charset="0"/>
                                                </a:rPr>
                                              </m:ctrlPr>
                                            </m:accPr>
                                            <m:e>
                                              <m:r>
                                                <a:rPr lang="es-CR" sz="2400" i="1">
                                                  <a:latin typeface="Cambria Math"/>
                                                </a:rPr>
                                                <m:t>𝑥</m:t>
                                              </m:r>
                                            </m:e>
                                          </m:acc>
                                        </m:e>
                                        <m:sub>
                                          <m:r>
                                            <a:rPr lang="es-CR" sz="2400" i="1">
                                              <a:latin typeface="Cambria Math"/>
                                            </a:rPr>
                                            <m:t>.</m:t>
                                          </m:r>
                                          <m:r>
                                            <a:rPr lang="es-CR" sz="2400" i="1">
                                              <a:latin typeface="Cambria Math"/>
                                            </a:rPr>
                                            <m:t>𝑗</m:t>
                                          </m:r>
                                        </m:sub>
                                      </m:sSub>
                                      <m:r>
                                        <a:rPr lang="es-CR" sz="2400" i="1">
                                          <a:latin typeface="Cambria Math"/>
                                        </a:rPr>
                                        <m:t>)</m:t>
                                      </m:r>
                                    </m:e>
                                    <m:sup>
                                      <m:r>
                                        <a:rPr lang="es-CR" sz="2400" i="1">
                                          <a:latin typeface="Cambria Math"/>
                                        </a:rPr>
                                        <m:t>2</m:t>
                                      </m:r>
                                    </m:sup>
                                  </m:sSup>
                                </m:e>
                              </m:nary>
                            </m:e>
                          </m:nary>
                        </m:num>
                        <m:den>
                          <m:r>
                            <a:rPr lang="es-CR" sz="2400" i="1">
                              <a:latin typeface="Cambria Math"/>
                            </a:rPr>
                            <m:t>𝑛</m:t>
                          </m:r>
                          <m:r>
                            <a:rPr lang="es-CR" sz="2400" i="1">
                              <a:latin typeface="Cambria Math"/>
                            </a:rPr>
                            <m:t>−</m:t>
                          </m:r>
                          <m:r>
                            <a:rPr lang="es-CR" sz="2400" i="1">
                              <a:latin typeface="Cambria Math"/>
                            </a:rPr>
                            <m:t>𝑘</m:t>
                          </m:r>
                        </m:den>
                      </m:f>
                      <m:r>
                        <a:rPr lang="es-CR" sz="2400" b="0" i="0" smtClean="0">
                          <a:latin typeface="Cambria Math" panose="02040503050406030204" pitchFamily="18" charset="0"/>
                        </a:rPr>
                        <m:t>=</m:t>
                      </m:r>
                      <m:f>
                        <m:fPr>
                          <m:ctrlPr>
                            <a:rPr lang="es-ES" sz="2400" i="1">
                              <a:latin typeface="Cambria Math" panose="02040503050406030204" pitchFamily="18" charset="0"/>
                            </a:rPr>
                          </m:ctrlPr>
                        </m:fPr>
                        <m:num>
                          <m:r>
                            <a:rPr lang="es-CR" sz="2400" i="1">
                              <a:latin typeface="Cambria Math"/>
                            </a:rPr>
                            <m:t>𝑆</m:t>
                          </m:r>
                          <m:sSub>
                            <m:sSubPr>
                              <m:ctrlPr>
                                <a:rPr lang="es-ES" sz="2400" i="1">
                                  <a:latin typeface="Cambria Math" panose="02040503050406030204" pitchFamily="18" charset="0"/>
                                </a:rPr>
                              </m:ctrlPr>
                            </m:sSubPr>
                            <m:e>
                              <m:r>
                                <a:rPr lang="es-CR" sz="2400" i="1">
                                  <a:latin typeface="Cambria Math"/>
                                </a:rPr>
                                <m:t>𝐶</m:t>
                              </m:r>
                            </m:e>
                            <m:sub>
                              <m:r>
                                <a:rPr lang="es-CR" sz="2400" i="1">
                                  <a:latin typeface="Cambria Math"/>
                                </a:rPr>
                                <m:t>𝑑𝑒𝑛𝑡𝑟𝑜</m:t>
                              </m:r>
                            </m:sub>
                          </m:sSub>
                        </m:num>
                        <m:den>
                          <m:r>
                            <a:rPr lang="es-CR" sz="2400" i="1">
                              <a:latin typeface="Cambria Math"/>
                            </a:rPr>
                            <m:t>𝑛</m:t>
                          </m:r>
                          <m:r>
                            <a:rPr lang="es-CR" sz="2400" i="1">
                              <a:latin typeface="Cambria Math"/>
                            </a:rPr>
                            <m:t>−</m:t>
                          </m:r>
                          <m:r>
                            <a:rPr lang="es-CR" sz="2400" i="1">
                              <a:latin typeface="Cambria Math"/>
                            </a:rPr>
                            <m:t>𝑘</m:t>
                          </m:r>
                        </m:den>
                      </m:f>
                    </m:oMath>
                  </m:oMathPara>
                </a14:m>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55811" y="1050878"/>
                <a:ext cx="10515600" cy="5807122"/>
              </a:xfrm>
              <a:blipFill rotWithShape="0">
                <a:blip r:embed="rId2"/>
                <a:stretch>
                  <a:fillRect l="-812" t="-1469"/>
                </a:stretch>
              </a:blipFill>
            </p:spPr>
            <p:txBody>
              <a:bodyPr/>
              <a:lstStyle/>
              <a:p>
                <a:r>
                  <a:rPr lang="es-ES">
                    <a:noFill/>
                  </a:rPr>
                  <a:t> </a:t>
                </a:r>
              </a:p>
            </p:txBody>
          </p:sp>
        </mc:Fallback>
      </mc:AlternateContent>
      <p:sp>
        <p:nvSpPr>
          <p:cNvPr id="4" name="Título 1"/>
          <p:cNvSpPr>
            <a:spLocks noGrp="1"/>
          </p:cNvSpPr>
          <p:nvPr>
            <p:ph type="title"/>
          </p:nvPr>
        </p:nvSpPr>
        <p:spPr>
          <a:xfrm>
            <a:off x="0" y="1"/>
            <a:ext cx="12192000" cy="900752"/>
          </a:xfrm>
        </p:spPr>
        <p:txBody>
          <a:bodyPr>
            <a:normAutofit/>
          </a:bodyPr>
          <a:lstStyle/>
          <a:p>
            <a:pPr algn="ctr"/>
            <a:r>
              <a:rPr lang="es-CR" dirty="0" smtClean="0"/>
              <a:t>Diseño de una vía: cuadrado medio </a:t>
            </a:r>
            <a:endParaRPr lang="es-ES" dirty="0"/>
          </a:p>
        </p:txBody>
      </p:sp>
      <p:pic>
        <p:nvPicPr>
          <p:cNvPr id="33794" name="Picture 2" descr="http://img.freepik.com/free-vector/businessman-say-okey_1012-177.jpg?size=338&amp;ext=jpg"/>
          <p:cNvPicPr>
            <a:picLocks noChangeAspect="1" noChangeArrowheads="1"/>
          </p:cNvPicPr>
          <p:nvPr/>
        </p:nvPicPr>
        <p:blipFill rotWithShape="1">
          <a:blip r:embed="rId3">
            <a:extLst>
              <a:ext uri="{28A0092B-C50C-407E-A947-70E740481C1C}">
                <a14:useLocalDpi xmlns:a14="http://schemas.microsoft.com/office/drawing/2010/main" val="0"/>
              </a:ext>
            </a:extLst>
          </a:blip>
          <a:srcRect t="7793" b="12571"/>
          <a:stretch/>
        </p:blipFill>
        <p:spPr bwMode="auto">
          <a:xfrm>
            <a:off x="8575674" y="2146300"/>
            <a:ext cx="2790825" cy="222250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http://4.bp.blogspot.com/_sRMHRYNisIg/S2cgIDmurbI/AAAAAAAAAxg/eILVv4J8sU8/s400/dud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0857" y="5092700"/>
            <a:ext cx="1300458"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739420"/>
      </p:ext>
    </p:extLst>
  </p:cSld>
  <p:clrMapOvr>
    <a:masterClrMapping/>
  </p:clrMapOvr>
  <p:transition spd="slow">
    <p:wheel spokes="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48481" y="1419225"/>
            <a:ext cx="11259403" cy="2773671"/>
          </a:xfrm>
        </p:spPr>
        <p:txBody>
          <a:bodyPr>
            <a:normAutofit/>
          </a:bodyPr>
          <a:lstStyle/>
          <a:p>
            <a:pPr marL="0" indent="0" algn="ctr">
              <a:buNone/>
            </a:pPr>
            <a:r>
              <a:rPr lang="es-CR" sz="6000" dirty="0" smtClean="0"/>
              <a:t>¿Qué se puede deducir de los cuadrados medios anteriores?</a:t>
            </a:r>
            <a:endParaRPr lang="es-ES" sz="6000" dirty="0"/>
          </a:p>
        </p:txBody>
      </p:sp>
      <p:pic>
        <p:nvPicPr>
          <p:cNvPr id="34818" name="Picture 2" descr="http://www.definicionabc.com/wp-content/uploads/du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75" y="3576637"/>
            <a:ext cx="3810000" cy="2686051"/>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ricardolatouchetarot.com/wp-content/uploads/2015/09/preguntas-consultas-tarot-ricardolatouchetarot-868x6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3576637"/>
            <a:ext cx="35687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8841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60802" y="4080681"/>
            <a:ext cx="10515600" cy="2361062"/>
          </a:xfrm>
        </p:spPr>
        <p:txBody>
          <a:bodyPr>
            <a:normAutofit/>
          </a:bodyPr>
          <a:lstStyle/>
          <a:p>
            <a:r>
              <a:rPr lang="es-CR" dirty="0" smtClean="0"/>
              <a:t>Sumas de cuadrados</a:t>
            </a:r>
          </a:p>
          <a:p>
            <a:r>
              <a:rPr lang="es-CR" dirty="0" smtClean="0"/>
              <a:t>Grados de libertad</a:t>
            </a:r>
            <a:endParaRPr lang="es-CR" dirty="0"/>
          </a:p>
          <a:p>
            <a:r>
              <a:rPr lang="es-CR" dirty="0" smtClean="0"/>
              <a:t>Cuadrado medio</a:t>
            </a:r>
          </a:p>
          <a:p>
            <a:r>
              <a:rPr lang="es-CR" dirty="0" smtClean="0"/>
              <a:t>Estadístico calculado (Razón de variación)</a:t>
            </a:r>
          </a:p>
          <a:p>
            <a:pPr marL="0" indent="0">
              <a:buNone/>
            </a:pPr>
            <a:endParaRPr lang="es-ES" dirty="0"/>
          </a:p>
        </p:txBody>
      </p:sp>
      <p:graphicFrame>
        <p:nvGraphicFramePr>
          <p:cNvPr id="4" name="1 Tabla"/>
          <p:cNvGraphicFramePr>
            <a:graphicFrameLocks noGrp="1"/>
          </p:cNvGraphicFramePr>
          <p:nvPr>
            <p:extLst/>
          </p:nvPr>
        </p:nvGraphicFramePr>
        <p:xfrm>
          <a:off x="642192" y="215747"/>
          <a:ext cx="10647124" cy="3219190"/>
        </p:xfrm>
        <a:graphic>
          <a:graphicData uri="http://schemas.openxmlformats.org/drawingml/2006/table">
            <a:tbl>
              <a:tblPr firstRow="1" firstCol="1" bandRow="1">
                <a:tableStyleId>{5C22544A-7EE6-4342-B048-85BDC9FD1C3A}</a:tableStyleId>
              </a:tblPr>
              <a:tblGrid>
                <a:gridCol w="2084831"/>
                <a:gridCol w="1800164"/>
                <a:gridCol w="1735653"/>
                <a:gridCol w="2612183"/>
                <a:gridCol w="2414293"/>
              </a:tblGrid>
              <a:tr h="894275">
                <a:tc>
                  <a:txBody>
                    <a:bodyPr/>
                    <a:lstStyle/>
                    <a:p>
                      <a:pPr algn="ctr">
                        <a:lnSpc>
                          <a:spcPct val="115000"/>
                        </a:lnSpc>
                        <a:spcAft>
                          <a:spcPts val="0"/>
                        </a:spcAft>
                      </a:pPr>
                      <a:r>
                        <a:rPr lang="es-CR" sz="1600" dirty="0">
                          <a:effectLst/>
                        </a:rPr>
                        <a:t>Fuentes  de variación</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Suma de cuadrados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Grados de libertas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Cuadrado medio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Razón de variación</a:t>
                      </a:r>
                      <a:endParaRPr lang="es-CR" sz="1400">
                        <a:effectLst/>
                        <a:latin typeface="Calibri"/>
                        <a:ea typeface="Calibri"/>
                        <a:cs typeface="Times New Roman"/>
                      </a:endParaRPr>
                    </a:p>
                  </a:txBody>
                  <a:tcPr marL="68580" marR="68580" marT="0" marB="0" anchor="ctr"/>
                </a:tc>
              </a:tr>
              <a:tr h="995018">
                <a:tc>
                  <a:txBody>
                    <a:bodyPr/>
                    <a:lstStyle/>
                    <a:p>
                      <a:pPr algn="ctr">
                        <a:lnSpc>
                          <a:spcPct val="115000"/>
                        </a:lnSpc>
                        <a:spcAft>
                          <a:spcPts val="0"/>
                        </a:spcAft>
                      </a:pPr>
                      <a:r>
                        <a:rPr lang="es-CR" sz="1600" dirty="0">
                          <a:effectLst/>
                        </a:rPr>
                        <a:t>Entre muestras</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SC entre</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k-1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smtClean="0">
                          <a:effectLst/>
                        </a:rPr>
                        <a:t>CM entre= </a:t>
                      </a:r>
                      <a:endParaRPr lang="es-CR" sz="1400" dirty="0" smtClean="0">
                        <a:effectLst/>
                      </a:endParaRPr>
                    </a:p>
                    <a:p>
                      <a:pPr algn="ctr">
                        <a:lnSpc>
                          <a:spcPct val="115000"/>
                        </a:lnSpc>
                        <a:spcAft>
                          <a:spcPts val="0"/>
                        </a:spcAft>
                      </a:pPr>
                      <a:r>
                        <a:rPr lang="es-CR" sz="1600" dirty="0" smtClean="0">
                          <a:effectLst/>
                        </a:rPr>
                        <a:t>(SC entre) / (k-1)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R.V= </a:t>
                      </a:r>
                      <a:endParaRPr lang="es-CR" sz="1400" dirty="0">
                        <a:effectLst/>
                      </a:endParaRPr>
                    </a:p>
                    <a:p>
                      <a:pPr algn="ctr">
                        <a:lnSpc>
                          <a:spcPct val="115000"/>
                        </a:lnSpc>
                        <a:spcAft>
                          <a:spcPts val="0"/>
                        </a:spcAft>
                      </a:pPr>
                      <a:r>
                        <a:rPr lang="es-CR" sz="1600" dirty="0">
                          <a:effectLst/>
                        </a:rPr>
                        <a:t>( CM entre) </a:t>
                      </a:r>
                      <a:r>
                        <a:rPr lang="es-CR" sz="1600" dirty="0" smtClean="0">
                          <a:effectLst/>
                        </a:rPr>
                        <a:t>/</a:t>
                      </a:r>
                      <a:r>
                        <a:rPr lang="es-CR" sz="1400" baseline="0" dirty="0" smtClean="0">
                          <a:effectLst/>
                        </a:rPr>
                        <a:t> </a:t>
                      </a:r>
                      <a:r>
                        <a:rPr lang="es-CR" sz="1600" dirty="0" smtClean="0">
                          <a:effectLst/>
                        </a:rPr>
                        <a:t>( </a:t>
                      </a:r>
                      <a:r>
                        <a:rPr lang="es-CR" sz="1600" dirty="0">
                          <a:effectLst/>
                        </a:rPr>
                        <a:t>CM dentro)  </a:t>
                      </a:r>
                      <a:endParaRPr lang="es-CR" sz="1400" dirty="0">
                        <a:effectLst/>
                        <a:latin typeface="Calibri"/>
                        <a:ea typeface="Calibri"/>
                        <a:cs typeface="Times New Roman"/>
                      </a:endParaRPr>
                    </a:p>
                  </a:txBody>
                  <a:tcPr marL="68580" marR="68580" marT="0" marB="0" anchor="ctr"/>
                </a:tc>
              </a:tr>
              <a:tr h="870241">
                <a:tc>
                  <a:txBody>
                    <a:bodyPr/>
                    <a:lstStyle/>
                    <a:p>
                      <a:pPr algn="ctr">
                        <a:lnSpc>
                          <a:spcPct val="115000"/>
                        </a:lnSpc>
                        <a:spcAft>
                          <a:spcPts val="0"/>
                        </a:spcAft>
                      </a:pPr>
                      <a:r>
                        <a:rPr lang="es-CR" sz="1600">
                          <a:effectLst/>
                        </a:rPr>
                        <a:t>Dentro de los muestras</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a:effectLst/>
                        </a:rPr>
                        <a:t>SC dentro</a:t>
                      </a:r>
                      <a:endParaRPr lang="es-CR"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CM dentro = </a:t>
                      </a:r>
                      <a:endParaRPr lang="es-CR" sz="1400" dirty="0">
                        <a:effectLst/>
                      </a:endParaRPr>
                    </a:p>
                    <a:p>
                      <a:pPr algn="ctr">
                        <a:lnSpc>
                          <a:spcPct val="115000"/>
                        </a:lnSpc>
                        <a:spcAft>
                          <a:spcPts val="0"/>
                        </a:spcAft>
                      </a:pPr>
                      <a:r>
                        <a:rPr lang="es-CR" sz="1600" dirty="0">
                          <a:effectLst/>
                        </a:rPr>
                        <a:t>(SC dentro) / (n-k)</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r h="459656">
                <a:tc>
                  <a:txBody>
                    <a:bodyPr/>
                    <a:lstStyle/>
                    <a:p>
                      <a:pPr algn="ctr">
                        <a:lnSpc>
                          <a:spcPct val="115000"/>
                        </a:lnSpc>
                        <a:spcAft>
                          <a:spcPts val="0"/>
                        </a:spcAft>
                      </a:pPr>
                      <a:r>
                        <a:rPr lang="es-CR" sz="1600" dirty="0">
                          <a:effectLst/>
                        </a:rPr>
                        <a:t>Total</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SC total</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n-1</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1600" dirty="0">
                          <a:effectLst/>
                        </a:rPr>
                        <a:t> </a:t>
                      </a:r>
                      <a:endParaRPr lang="es-CR" sz="1400" dirty="0">
                        <a:effectLst/>
                        <a:latin typeface="Calibri"/>
                        <a:ea typeface="Calibri"/>
                        <a:cs typeface="Times New Roman"/>
                      </a:endParaRPr>
                    </a:p>
                  </a:txBody>
                  <a:tcPr marL="68580" marR="68580" marT="0" marB="0" anchor="ctr"/>
                </a:tc>
              </a:tr>
            </a:tbl>
          </a:graphicData>
        </a:graphic>
      </p:graphicFrame>
      <p:sp>
        <p:nvSpPr>
          <p:cNvPr id="5" name="4 Rectángulo redondeado"/>
          <p:cNvSpPr/>
          <p:nvPr/>
        </p:nvSpPr>
        <p:spPr>
          <a:xfrm>
            <a:off x="8877300" y="177800"/>
            <a:ext cx="2349500" cy="33401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9002582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51347" y="1429839"/>
                <a:ext cx="8117953" cy="5257563"/>
              </a:xfrm>
            </p:spPr>
            <p:txBody>
              <a:bodyPr>
                <a:normAutofit/>
              </a:bodyPr>
              <a:lstStyle/>
              <a:p>
                <a:pPr algn="just"/>
                <a:r>
                  <a:rPr lang="es-CR" sz="2400" dirty="0" smtClean="0"/>
                  <a:t>Finalmente se podrá entender el por qué del nombre del análisis de variancia. </a:t>
                </a:r>
              </a:p>
              <a:p>
                <a:pPr algn="just"/>
                <a:endParaRPr lang="es-CR" sz="2400" dirty="0"/>
              </a:p>
              <a:p>
                <a:pPr algn="just"/>
                <a:r>
                  <a:rPr lang="es-CR" sz="2400" dirty="0" smtClean="0"/>
                  <a:t>Para contemplar el cuadro del ANOVA, se realiza la razón de variación, esto es, se dividen los cuadrados medios.</a:t>
                </a:r>
              </a:p>
              <a:p>
                <a:pPr algn="just"/>
                <a:endParaRPr lang="es-CR" sz="2400" dirty="0"/>
              </a:p>
              <a:p>
                <a:pPr algn="just"/>
                <a:r>
                  <a:rPr lang="es-CR" sz="2400" dirty="0" smtClean="0"/>
                  <a:t>La expresión en la siguiente:</a:t>
                </a:r>
              </a:p>
              <a:p>
                <a:pPr marL="0" indent="0" algn="just">
                  <a:buNone/>
                </a:pPr>
                <a:endParaRPr lang="es-CR" sz="2400" dirty="0" smtClean="0"/>
              </a:p>
              <a:p>
                <a:pPr marL="0" indent="0">
                  <a:buNone/>
                </a:pPr>
                <a:endParaRPr lang="es-CR" sz="2400" dirty="0" smtClean="0"/>
              </a:p>
              <a:p>
                <a:pPr marL="0" indent="0">
                  <a:buNone/>
                </a:pPr>
                <a14:m>
                  <m:oMathPara xmlns:m="http://schemas.openxmlformats.org/officeDocument/2006/math">
                    <m:oMathParaPr>
                      <m:jc m:val="centerGroup"/>
                    </m:oMathParaPr>
                    <m:oMath xmlns:m="http://schemas.openxmlformats.org/officeDocument/2006/math">
                      <m:r>
                        <a:rPr lang="es-CR" sz="2400" i="1">
                          <a:latin typeface="Cambria Math"/>
                        </a:rPr>
                        <m:t>𝑅</m:t>
                      </m:r>
                      <m:r>
                        <a:rPr lang="es-CR" sz="2400" i="1">
                          <a:latin typeface="Cambria Math"/>
                        </a:rPr>
                        <m:t>.</m:t>
                      </m:r>
                      <m:r>
                        <a:rPr lang="es-CR" sz="2400" i="1">
                          <a:latin typeface="Cambria Math"/>
                        </a:rPr>
                        <m:t>𝑉</m:t>
                      </m:r>
                      <m:r>
                        <a:rPr lang="es-CR" sz="2400" i="1">
                          <a:latin typeface="Cambria Math"/>
                        </a:rPr>
                        <m:t>.=</m:t>
                      </m:r>
                      <m:f>
                        <m:fPr>
                          <m:ctrlPr>
                            <a:rPr lang="es-ES" sz="2400" i="1">
                              <a:latin typeface="Cambria Math" panose="02040503050406030204" pitchFamily="18" charset="0"/>
                            </a:rPr>
                          </m:ctrlPr>
                        </m:fPr>
                        <m:num>
                          <m:r>
                            <a:rPr lang="es-CR" sz="2400" i="1">
                              <a:latin typeface="Cambria Math"/>
                            </a:rPr>
                            <m:t>𝐶</m:t>
                          </m:r>
                          <m:sSub>
                            <m:sSubPr>
                              <m:ctrlPr>
                                <a:rPr lang="es-ES" sz="2400" i="1">
                                  <a:latin typeface="Cambria Math" panose="02040503050406030204" pitchFamily="18" charset="0"/>
                                </a:rPr>
                              </m:ctrlPr>
                            </m:sSubPr>
                            <m:e>
                              <m:r>
                                <a:rPr lang="es-CR" sz="2400" i="1">
                                  <a:latin typeface="Cambria Math"/>
                                </a:rPr>
                                <m:t>𝑀</m:t>
                              </m:r>
                            </m:e>
                            <m:sub>
                              <m:r>
                                <a:rPr lang="es-CR" sz="2400" i="1">
                                  <a:latin typeface="Cambria Math"/>
                                </a:rPr>
                                <m:t>𝑒𝑛𝑡𝑟𝑒</m:t>
                              </m:r>
                            </m:sub>
                          </m:sSub>
                        </m:num>
                        <m:den>
                          <m:r>
                            <a:rPr lang="es-CR" sz="2400" i="1">
                              <a:latin typeface="Cambria Math"/>
                            </a:rPr>
                            <m:t>𝐶</m:t>
                          </m:r>
                          <m:sSub>
                            <m:sSubPr>
                              <m:ctrlPr>
                                <a:rPr lang="es-ES" sz="2400" i="1">
                                  <a:latin typeface="Cambria Math" panose="02040503050406030204" pitchFamily="18" charset="0"/>
                                </a:rPr>
                              </m:ctrlPr>
                            </m:sSubPr>
                            <m:e>
                              <m:r>
                                <a:rPr lang="es-CR" sz="2400" i="1">
                                  <a:latin typeface="Cambria Math"/>
                                </a:rPr>
                                <m:t>𝑀</m:t>
                              </m:r>
                            </m:e>
                            <m:sub>
                              <m:r>
                                <a:rPr lang="es-CR" sz="2400" i="1">
                                  <a:latin typeface="Cambria Math"/>
                                </a:rPr>
                                <m:t>𝑑𝑒𝑛𝑡𝑟𝑜</m:t>
                              </m:r>
                            </m:sub>
                          </m:sSub>
                        </m:den>
                      </m:f>
                      <m:r>
                        <a:rPr lang="es-CR" sz="2400" i="1">
                          <a:latin typeface="Cambria Math"/>
                        </a:rPr>
                        <m:t> </m:t>
                      </m:r>
                    </m:oMath>
                  </m:oMathPara>
                </a14:m>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51347" y="1429839"/>
                <a:ext cx="8117953" cy="5257563"/>
              </a:xfrm>
              <a:blipFill rotWithShape="1">
                <a:blip r:embed="rId2"/>
                <a:stretch>
                  <a:fillRect l="-976" t="-1624" r="-1201"/>
                </a:stretch>
              </a:blipFill>
            </p:spPr>
            <p:txBody>
              <a:bodyPr/>
              <a:lstStyle/>
              <a:p>
                <a:r>
                  <a:rPr lang="es-CR">
                    <a:noFill/>
                  </a:rPr>
                  <a:t> </a:t>
                </a:r>
              </a:p>
            </p:txBody>
          </p:sp>
        </mc:Fallback>
      </mc:AlternateContent>
      <p:sp>
        <p:nvSpPr>
          <p:cNvPr id="4" name="Título 1"/>
          <p:cNvSpPr>
            <a:spLocks noGrp="1"/>
          </p:cNvSpPr>
          <p:nvPr>
            <p:ph type="title"/>
          </p:nvPr>
        </p:nvSpPr>
        <p:spPr>
          <a:xfrm>
            <a:off x="838200" y="0"/>
            <a:ext cx="10515600" cy="1174917"/>
          </a:xfrm>
        </p:spPr>
        <p:txBody>
          <a:bodyPr/>
          <a:lstStyle/>
          <a:p>
            <a:pPr algn="ctr"/>
            <a:r>
              <a:rPr lang="es-CR" dirty="0" smtClean="0"/>
              <a:t>Diseño de una vía: estadística de prueba</a:t>
            </a:r>
            <a:endParaRPr lang="es-ES" dirty="0"/>
          </a:p>
        </p:txBody>
      </p:sp>
      <p:pic>
        <p:nvPicPr>
          <p:cNvPr id="35842" name="Picture 2" descr="http://hpa.free.fr/Test_mo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73" y="3540378"/>
            <a:ext cx="5191127" cy="308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29361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288" y="133113"/>
            <a:ext cx="10515600" cy="863174"/>
          </a:xfrm>
        </p:spPr>
        <p:txBody>
          <a:bodyPr/>
          <a:lstStyle/>
          <a:p>
            <a:pPr algn="ctr"/>
            <a:r>
              <a:rPr lang="es-CR" dirty="0" smtClean="0"/>
              <a:t>Índice</a:t>
            </a:r>
            <a:endParaRPr lang="es-ES" dirty="0"/>
          </a:p>
        </p:txBody>
      </p:sp>
      <p:sp>
        <p:nvSpPr>
          <p:cNvPr id="4" name="Elipse 3"/>
          <p:cNvSpPr/>
          <p:nvPr/>
        </p:nvSpPr>
        <p:spPr>
          <a:xfrm>
            <a:off x="450376" y="1282889"/>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a:t>
            </a:r>
            <a:endParaRPr lang="es-ES" dirty="0"/>
          </a:p>
        </p:txBody>
      </p:sp>
      <p:sp>
        <p:nvSpPr>
          <p:cNvPr id="10" name="Rectángulo redondeado 9"/>
          <p:cNvSpPr/>
          <p:nvPr/>
        </p:nvSpPr>
        <p:spPr>
          <a:xfrm>
            <a:off x="2238233" y="1357952"/>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Fundamentos del ANOVA</a:t>
            </a:r>
            <a:endParaRPr lang="es-ES" dirty="0"/>
          </a:p>
        </p:txBody>
      </p:sp>
    </p:spTree>
    <p:extLst>
      <p:ext uri="{BB962C8B-B14F-4D97-AF65-F5344CB8AC3E}">
        <p14:creationId xmlns:p14="http://schemas.microsoft.com/office/powerpoint/2010/main" val="1736034130"/>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1 Tabla"/>
              <p:cNvGraphicFramePr>
                <a:graphicFrameLocks noGrp="1"/>
              </p:cNvGraphicFramePr>
              <p:nvPr>
                <p:extLst>
                  <p:ext uri="{D42A27DB-BD31-4B8C-83A1-F6EECF244321}">
                    <p14:modId xmlns:p14="http://schemas.microsoft.com/office/powerpoint/2010/main" val="3591218180"/>
                  </p:ext>
                </p:extLst>
              </p:nvPr>
            </p:nvGraphicFramePr>
            <p:xfrm>
              <a:off x="272955" y="215745"/>
              <a:ext cx="11559654" cy="6583250"/>
            </p:xfrm>
            <a:graphic>
              <a:graphicData uri="http://schemas.openxmlformats.org/drawingml/2006/table">
                <a:tbl>
                  <a:tblPr firstRow="1" firstCol="1" bandRow="1">
                    <a:tableStyleId>{5C22544A-7EE6-4342-B048-85BDC9FD1C3A}</a:tableStyleId>
                  </a:tblPr>
                  <a:tblGrid>
                    <a:gridCol w="1624084"/>
                    <a:gridCol w="2593881"/>
                    <a:gridCol w="1884411"/>
                    <a:gridCol w="2836064"/>
                    <a:gridCol w="2621214"/>
                  </a:tblGrid>
                  <a:tr h="1844654">
                    <a:tc>
                      <a:txBody>
                        <a:bodyPr/>
                        <a:lstStyle/>
                        <a:p>
                          <a:pPr algn="ctr">
                            <a:lnSpc>
                              <a:spcPct val="115000"/>
                            </a:lnSpc>
                            <a:spcAft>
                              <a:spcPts val="0"/>
                            </a:spcAft>
                          </a:pPr>
                          <a:r>
                            <a:rPr lang="es-CR" sz="2000" dirty="0">
                              <a:effectLst/>
                            </a:rPr>
                            <a:t>Fuentes  de variación</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Suma de cuadrados</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Grados de libertas</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Cuadrado medio</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Razón de variación</a:t>
                          </a:r>
                          <a:endParaRPr lang="es-CR" sz="1800" dirty="0">
                            <a:effectLst/>
                            <a:latin typeface="Calibri"/>
                            <a:ea typeface="Calibri"/>
                            <a:cs typeface="Times New Roman"/>
                          </a:endParaRPr>
                        </a:p>
                      </a:txBody>
                      <a:tcPr marL="68580" marR="68580" marT="0" marB="0" anchor="ctr"/>
                    </a:tc>
                  </a:tr>
                  <a:tr h="2052460">
                    <a:tc>
                      <a:txBody>
                        <a:bodyPr/>
                        <a:lstStyle/>
                        <a:p>
                          <a:pPr algn="ctr">
                            <a:lnSpc>
                              <a:spcPct val="115000"/>
                            </a:lnSpc>
                            <a:spcAft>
                              <a:spcPts val="0"/>
                            </a:spcAft>
                          </a:pPr>
                          <a:r>
                            <a:rPr lang="es-CR" sz="2000" dirty="0">
                              <a:effectLst/>
                            </a:rPr>
                            <a:t>Entre muestras</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nary>
                                  <m:naryPr>
                                    <m:chr m:val="∑"/>
                                    <m:limLoc m:val="undOvr"/>
                                    <m:ctrlPr>
                                      <a:rPr lang="es-ES" sz="2000" i="1" smtClean="0">
                                        <a:latin typeface="Cambria Math" panose="02040503050406030204" pitchFamily="18" charset="0"/>
                                      </a:rPr>
                                    </m:ctrlPr>
                                  </m:naryPr>
                                  <m:sub>
                                    <m:r>
                                      <a:rPr lang="es-CR" sz="2000" i="1">
                                        <a:latin typeface="Cambria Math" panose="02040503050406030204" pitchFamily="18" charset="0"/>
                                      </a:rPr>
                                      <m:t>𝑗</m:t>
                                    </m:r>
                                    <m:r>
                                      <a:rPr lang="es-CR" sz="2000" i="1">
                                        <a:latin typeface="Cambria Math" panose="02040503050406030204" pitchFamily="18" charset="0"/>
                                      </a:rPr>
                                      <m:t>=1</m:t>
                                    </m:r>
                                  </m:sub>
                                  <m:sup>
                                    <m:r>
                                      <a:rPr lang="es-CR" sz="2000" i="1">
                                        <a:latin typeface="Cambria Math" panose="02040503050406030204" pitchFamily="18" charset="0"/>
                                      </a:rPr>
                                      <m:t>𝑘</m:t>
                                    </m:r>
                                  </m:sup>
                                  <m:e>
                                    <m:sSub>
                                      <m:sSubPr>
                                        <m:ctrlPr>
                                          <a:rPr lang="es-ES" sz="2000" i="1">
                                            <a:latin typeface="Cambria Math" panose="02040503050406030204" pitchFamily="18" charset="0"/>
                                          </a:rPr>
                                        </m:ctrlPr>
                                      </m:sSubPr>
                                      <m:e>
                                        <m:r>
                                          <a:rPr lang="es-CR" sz="2000" i="1">
                                            <a:latin typeface="Cambria Math" panose="02040503050406030204" pitchFamily="18" charset="0"/>
                                          </a:rPr>
                                          <m:t>𝑛</m:t>
                                        </m:r>
                                      </m:e>
                                      <m:sub>
                                        <m:r>
                                          <a:rPr lang="es-CR" sz="2000" i="1">
                                            <a:latin typeface="Cambria Math" panose="02040503050406030204" pitchFamily="18" charset="0"/>
                                          </a:rPr>
                                          <m:t>𝑗</m:t>
                                        </m:r>
                                      </m:sub>
                                    </m:sSub>
                                    <m:sSup>
                                      <m:sSupPr>
                                        <m:ctrlPr>
                                          <a:rPr lang="es-ES" sz="2000" i="1">
                                            <a:latin typeface="Cambria Math" panose="02040503050406030204" pitchFamily="18" charset="0"/>
                                          </a:rPr>
                                        </m:ctrlPr>
                                      </m:sSupPr>
                                      <m:e>
                                        <m:r>
                                          <a:rPr lang="es-CR" sz="2000" i="1">
                                            <a:latin typeface="Cambria Math" panose="02040503050406030204" pitchFamily="18" charset="0"/>
                                          </a:rPr>
                                          <m:t>(</m:t>
                                        </m:r>
                                        <m:sSub>
                                          <m:sSubPr>
                                            <m:ctrlPr>
                                              <a:rPr lang="es-ES" sz="2000" i="1">
                                                <a:latin typeface="Cambria Math" panose="02040503050406030204" pitchFamily="18" charset="0"/>
                                              </a:rPr>
                                            </m:ctrlPr>
                                          </m:sSubPr>
                                          <m:e>
                                            <m:acc>
                                              <m:accPr>
                                                <m:chr m:val="̅"/>
                                                <m:ctrlPr>
                                                  <a:rPr lang="es-ES" sz="2000" i="1">
                                                    <a:latin typeface="Cambria Math" panose="02040503050406030204" pitchFamily="18" charset="0"/>
                                                  </a:rPr>
                                                </m:ctrlPr>
                                              </m:accPr>
                                              <m:e>
                                                <m:r>
                                                  <a:rPr lang="es-CR" sz="2000" i="1">
                                                    <a:latin typeface="Cambria Math" panose="02040503050406030204" pitchFamily="18" charset="0"/>
                                                  </a:rPr>
                                                  <m:t>𝑥</m:t>
                                                </m:r>
                                              </m:e>
                                            </m:acc>
                                          </m:e>
                                          <m:sub>
                                            <m:r>
                                              <a:rPr lang="es-CR" sz="2000" i="1">
                                                <a:latin typeface="Cambria Math" panose="02040503050406030204" pitchFamily="18" charset="0"/>
                                              </a:rPr>
                                              <m:t>.</m:t>
                                            </m:r>
                                            <m:r>
                                              <a:rPr lang="es-CR" sz="2000" i="1">
                                                <a:latin typeface="Cambria Math" panose="02040503050406030204" pitchFamily="18" charset="0"/>
                                              </a:rPr>
                                              <m:t>𝑗</m:t>
                                            </m:r>
                                          </m:sub>
                                        </m:sSub>
                                        <m:r>
                                          <a:rPr lang="es-CR" sz="2000" i="1">
                                            <a:latin typeface="Cambria Math" panose="02040503050406030204" pitchFamily="18" charset="0"/>
                                          </a:rPr>
                                          <m:t>−</m:t>
                                        </m:r>
                                        <m:sSub>
                                          <m:sSubPr>
                                            <m:ctrlPr>
                                              <a:rPr lang="es-ES" sz="2000" i="1">
                                                <a:latin typeface="Cambria Math" panose="02040503050406030204" pitchFamily="18" charset="0"/>
                                              </a:rPr>
                                            </m:ctrlPr>
                                          </m:sSubPr>
                                          <m:e>
                                            <m:acc>
                                              <m:accPr>
                                                <m:chr m:val="̅"/>
                                                <m:ctrlPr>
                                                  <a:rPr lang="es-ES" sz="2000" i="1">
                                                    <a:latin typeface="Cambria Math" panose="02040503050406030204" pitchFamily="18" charset="0"/>
                                                  </a:rPr>
                                                </m:ctrlPr>
                                              </m:accPr>
                                              <m:e>
                                                <m:r>
                                                  <a:rPr lang="es-CR" sz="2000" i="1">
                                                    <a:latin typeface="Cambria Math" panose="02040503050406030204" pitchFamily="18" charset="0"/>
                                                  </a:rPr>
                                                  <m:t>𝑥</m:t>
                                                </m:r>
                                              </m:e>
                                            </m:acc>
                                          </m:e>
                                          <m:sub>
                                            <m:r>
                                              <a:rPr lang="es-CR" sz="2000" i="1">
                                                <a:latin typeface="Cambria Math" panose="02040503050406030204" pitchFamily="18" charset="0"/>
                                              </a:rPr>
                                              <m:t>..</m:t>
                                            </m:r>
                                          </m:sub>
                                        </m:sSub>
                                        <m:r>
                                          <a:rPr lang="es-CR" sz="2000" i="1">
                                            <a:latin typeface="Cambria Math" panose="02040503050406030204" pitchFamily="18" charset="0"/>
                                          </a:rPr>
                                          <m:t>)</m:t>
                                        </m:r>
                                      </m:e>
                                      <m:sup>
                                        <m:r>
                                          <a:rPr lang="es-CR" sz="2000" i="1">
                                            <a:latin typeface="Cambria Math" panose="02040503050406030204" pitchFamily="18" charset="0"/>
                                          </a:rPr>
                                          <m:t>2</m:t>
                                        </m:r>
                                      </m:sup>
                                    </m:sSup>
                                  </m:e>
                                </m:nary>
                              </m:oMath>
                            </m:oMathPara>
                          </a14:m>
                          <a:endParaRPr lang="es-CR" sz="1800" dirty="0">
                            <a:effectLst/>
                            <a:latin typeface="Calibri"/>
                            <a:ea typeface="Calibri"/>
                            <a:cs typeface="Times New Roman"/>
                          </a:endParaRPr>
                        </a:p>
                      </a:txBody>
                      <a:tcPr marL="68580" marR="68580" marT="0" marB="0" anchor="ctr"/>
                    </a:tc>
                    <a:tc>
                      <a:txBody>
                        <a:bodyPr/>
                        <a:lstStyle/>
                        <a:p>
                          <a:pPr/>
                          <a14:m>
                            <m:oMathPara xmlns:m="http://schemas.openxmlformats.org/officeDocument/2006/math">
                              <m:oMathParaPr>
                                <m:jc m:val="centerGroup"/>
                              </m:oMathParaPr>
                              <m:oMath xmlns:m="http://schemas.openxmlformats.org/officeDocument/2006/math">
                                <m:r>
                                  <a:rPr lang="es-ES" sz="2000" b="1" i="1" smtClean="0">
                                    <a:latin typeface="Cambria Math" panose="02040503050406030204" pitchFamily="18" charset="0"/>
                                  </a:rPr>
                                  <m:t>𝒌</m:t>
                                </m:r>
                                <m:r>
                                  <a:rPr lang="es-ES" sz="2000" b="1" i="0">
                                    <a:latin typeface="Cambria Math" panose="02040503050406030204" pitchFamily="18" charset="0"/>
                                  </a:rPr>
                                  <m:t>−</m:t>
                                </m:r>
                                <m:r>
                                  <a:rPr lang="es-ES" sz="2000" b="1" i="0">
                                    <a:latin typeface="Cambria Math" panose="02040503050406030204" pitchFamily="18" charset="0"/>
                                  </a:rPr>
                                  <m:t>𝟏</m:t>
                                </m:r>
                              </m:oMath>
                            </m:oMathPara>
                          </a14:m>
                          <a:endParaRPr lang="es-ES" sz="2000" b="1" dirty="0"/>
                        </a:p>
                      </a:txBody>
                      <a:tcPr marL="68580" marR="68580" marT="0" marB="0" anchor="ctr"/>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r>
                                  <a:rPr lang="es-CR" sz="1800" i="1" smtClean="0">
                                    <a:latin typeface="Cambria Math" panose="02040503050406030204" pitchFamily="18" charset="0"/>
                                  </a:rPr>
                                  <m:t>𝐶</m:t>
                                </m:r>
                                <m:sSub>
                                  <m:sSubPr>
                                    <m:ctrlPr>
                                      <a:rPr lang="es-ES" sz="1800" i="1">
                                        <a:latin typeface="Cambria Math" panose="02040503050406030204" pitchFamily="18" charset="0"/>
                                      </a:rPr>
                                    </m:ctrlPr>
                                  </m:sSubPr>
                                  <m:e>
                                    <m:r>
                                      <a:rPr lang="es-CR" sz="1800" i="1">
                                        <a:latin typeface="Cambria Math" panose="02040503050406030204" pitchFamily="18" charset="0"/>
                                      </a:rPr>
                                      <m:t>𝑀</m:t>
                                    </m:r>
                                  </m:e>
                                  <m:sub>
                                    <m:r>
                                      <a:rPr lang="es-CR" sz="1800" i="1">
                                        <a:latin typeface="Cambria Math" panose="02040503050406030204" pitchFamily="18" charset="0"/>
                                      </a:rPr>
                                      <m:t>𝑒𝑛𝑡𝑟𝑒</m:t>
                                    </m:r>
                                  </m:sub>
                                </m:sSub>
                                <m:r>
                                  <a:rPr lang="es-CR" sz="1800" i="1">
                                    <a:latin typeface="Cambria Math" panose="02040503050406030204" pitchFamily="18" charset="0"/>
                                  </a:rPr>
                                  <m:t>= </m:t>
                                </m:r>
                                <m:f>
                                  <m:fPr>
                                    <m:ctrlPr>
                                      <a:rPr lang="es-ES" sz="1800" i="1">
                                        <a:latin typeface="Cambria Math" panose="02040503050406030204" pitchFamily="18" charset="0"/>
                                      </a:rPr>
                                    </m:ctrlPr>
                                  </m:fPr>
                                  <m:num>
                                    <m:nary>
                                      <m:naryPr>
                                        <m:chr m:val="∑"/>
                                        <m:limLoc m:val="undOvr"/>
                                        <m:ctrlPr>
                                          <a:rPr lang="es-ES" sz="1800" i="1">
                                            <a:latin typeface="Cambria Math" panose="02040503050406030204" pitchFamily="18" charset="0"/>
                                          </a:rPr>
                                        </m:ctrlPr>
                                      </m:naryPr>
                                      <m:sub>
                                        <m:r>
                                          <a:rPr lang="es-CR" sz="1800" i="1">
                                            <a:latin typeface="Cambria Math" panose="02040503050406030204" pitchFamily="18" charset="0"/>
                                          </a:rPr>
                                          <m:t>𝑗</m:t>
                                        </m:r>
                                        <m:r>
                                          <a:rPr lang="es-CR" sz="1800" i="1">
                                            <a:latin typeface="Cambria Math" panose="02040503050406030204" pitchFamily="18" charset="0"/>
                                          </a:rPr>
                                          <m:t>=1</m:t>
                                        </m:r>
                                      </m:sub>
                                      <m:sup>
                                        <m:r>
                                          <a:rPr lang="es-CR" sz="1800" i="1">
                                            <a:latin typeface="Cambria Math" panose="02040503050406030204" pitchFamily="18" charset="0"/>
                                          </a:rPr>
                                          <m:t>𝑘</m:t>
                                        </m:r>
                                      </m:sup>
                                      <m:e>
                                        <m:sSub>
                                          <m:sSubPr>
                                            <m:ctrlPr>
                                              <a:rPr lang="es-ES" sz="1800" i="1">
                                                <a:latin typeface="Cambria Math" panose="02040503050406030204" pitchFamily="18" charset="0"/>
                                              </a:rPr>
                                            </m:ctrlPr>
                                          </m:sSubPr>
                                          <m:e>
                                            <m:r>
                                              <a:rPr lang="es-CR" sz="1800" i="1">
                                                <a:latin typeface="Cambria Math" panose="02040503050406030204" pitchFamily="18" charset="0"/>
                                              </a:rPr>
                                              <m:t>𝑛</m:t>
                                            </m:r>
                                          </m:e>
                                          <m:sub>
                                            <m:r>
                                              <a:rPr lang="es-CR" sz="1800" i="1">
                                                <a:latin typeface="Cambria Math" panose="02040503050406030204" pitchFamily="18" charset="0"/>
                                              </a:rPr>
                                              <m:t>𝑗</m:t>
                                            </m:r>
                                          </m:sub>
                                        </m:sSub>
                                        <m:sSup>
                                          <m:sSupPr>
                                            <m:ctrlPr>
                                              <a:rPr lang="es-ES" sz="1800" i="1">
                                                <a:latin typeface="Cambria Math" panose="02040503050406030204" pitchFamily="18" charset="0"/>
                                              </a:rPr>
                                            </m:ctrlPr>
                                          </m:sSupPr>
                                          <m:e>
                                            <m:r>
                                              <a:rPr lang="es-CR" sz="1800" i="1">
                                                <a:latin typeface="Cambria Math" panose="02040503050406030204" pitchFamily="18" charset="0"/>
                                              </a:rPr>
                                              <m:t>(</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CR" sz="1800" i="1">
                                                        <a:latin typeface="Cambria Math" panose="02040503050406030204" pitchFamily="18" charset="0"/>
                                                      </a:rPr>
                                                      <m:t>𝑥</m:t>
                                                    </m:r>
                                                  </m:e>
                                                </m:acc>
                                              </m:e>
                                              <m:sub>
                                                <m:r>
                                                  <a:rPr lang="es-CR" sz="1800" i="1">
                                                    <a:latin typeface="Cambria Math" panose="02040503050406030204" pitchFamily="18" charset="0"/>
                                                  </a:rPr>
                                                  <m:t>.</m:t>
                                                </m:r>
                                                <m:r>
                                                  <a:rPr lang="es-CR" sz="1800" i="1">
                                                    <a:latin typeface="Cambria Math" panose="02040503050406030204" pitchFamily="18" charset="0"/>
                                                  </a:rPr>
                                                  <m:t>𝑗</m:t>
                                                </m:r>
                                              </m:sub>
                                            </m:sSub>
                                            <m:r>
                                              <a:rPr lang="es-CR" sz="1800" i="1">
                                                <a:latin typeface="Cambria Math" panose="02040503050406030204" pitchFamily="18" charset="0"/>
                                              </a:rPr>
                                              <m:t>−</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CR" sz="1800" i="1">
                                                        <a:latin typeface="Cambria Math" panose="02040503050406030204" pitchFamily="18" charset="0"/>
                                                      </a:rPr>
                                                      <m:t>𝑥</m:t>
                                                    </m:r>
                                                  </m:e>
                                                </m:acc>
                                              </m:e>
                                              <m:sub>
                                                <m:r>
                                                  <a:rPr lang="es-CR" sz="1800" i="1">
                                                    <a:latin typeface="Cambria Math" panose="02040503050406030204" pitchFamily="18" charset="0"/>
                                                  </a:rPr>
                                                  <m:t>..</m:t>
                                                </m:r>
                                              </m:sub>
                                            </m:sSub>
                                            <m:r>
                                              <a:rPr lang="es-CR" sz="1800" i="1">
                                                <a:latin typeface="Cambria Math" panose="02040503050406030204" pitchFamily="18" charset="0"/>
                                              </a:rPr>
                                              <m:t>)</m:t>
                                            </m:r>
                                          </m:e>
                                          <m:sup>
                                            <m:r>
                                              <a:rPr lang="es-CR" sz="1800" i="1">
                                                <a:latin typeface="Cambria Math" panose="02040503050406030204" pitchFamily="18" charset="0"/>
                                              </a:rPr>
                                              <m:t>2</m:t>
                                            </m:r>
                                          </m:sup>
                                        </m:sSup>
                                      </m:e>
                                    </m:nary>
                                  </m:num>
                                  <m:den>
                                    <m:r>
                                      <a:rPr lang="es-CR" sz="1800" i="1">
                                        <a:latin typeface="Cambria Math" panose="02040503050406030204" pitchFamily="18" charset="0"/>
                                      </a:rPr>
                                      <m:t>𝑘</m:t>
                                    </m:r>
                                    <m:r>
                                      <a:rPr lang="es-CR" sz="1800" i="1">
                                        <a:latin typeface="Cambria Math" panose="02040503050406030204" pitchFamily="18" charset="0"/>
                                      </a:rPr>
                                      <m:t>−1</m:t>
                                    </m:r>
                                  </m:den>
                                </m:f>
                              </m:oMath>
                            </m:oMathPara>
                          </a14:m>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r>
                                  <a:rPr lang="es-CR" sz="1800" i="1" smtClean="0">
                                    <a:latin typeface="Cambria Math" panose="02040503050406030204" pitchFamily="18" charset="0"/>
                                  </a:rPr>
                                  <m:t>𝑅</m:t>
                                </m:r>
                                <m:r>
                                  <a:rPr lang="es-CR" sz="1800" i="1" smtClean="0">
                                    <a:latin typeface="Cambria Math" panose="02040503050406030204" pitchFamily="18" charset="0"/>
                                  </a:rPr>
                                  <m:t>.</m:t>
                                </m:r>
                                <m:r>
                                  <a:rPr lang="es-CR" sz="1800" i="1" smtClean="0">
                                    <a:latin typeface="Cambria Math" panose="02040503050406030204" pitchFamily="18" charset="0"/>
                                  </a:rPr>
                                  <m:t>𝑉</m:t>
                                </m:r>
                                <m:r>
                                  <a:rPr lang="es-CR" sz="1800" i="1" smtClean="0">
                                    <a:latin typeface="Cambria Math" panose="02040503050406030204" pitchFamily="18" charset="0"/>
                                  </a:rPr>
                                  <m:t>.=</m:t>
                                </m:r>
                                <m:f>
                                  <m:fPr>
                                    <m:ctrlPr>
                                      <a:rPr lang="es-ES" sz="1800" i="1">
                                        <a:latin typeface="Cambria Math" panose="02040503050406030204" pitchFamily="18" charset="0"/>
                                      </a:rPr>
                                    </m:ctrlPr>
                                  </m:fPr>
                                  <m:num>
                                    <m:r>
                                      <a:rPr lang="es-CR" sz="1800" i="1">
                                        <a:latin typeface="Cambria Math" panose="02040503050406030204" pitchFamily="18" charset="0"/>
                                      </a:rPr>
                                      <m:t>𝐶</m:t>
                                    </m:r>
                                    <m:sSub>
                                      <m:sSubPr>
                                        <m:ctrlPr>
                                          <a:rPr lang="es-ES" sz="1800" i="1">
                                            <a:latin typeface="Cambria Math" panose="02040503050406030204" pitchFamily="18" charset="0"/>
                                          </a:rPr>
                                        </m:ctrlPr>
                                      </m:sSubPr>
                                      <m:e>
                                        <m:r>
                                          <a:rPr lang="es-CR" sz="1800" i="1">
                                            <a:latin typeface="Cambria Math" panose="02040503050406030204" pitchFamily="18" charset="0"/>
                                          </a:rPr>
                                          <m:t>𝑀</m:t>
                                        </m:r>
                                      </m:e>
                                      <m:sub>
                                        <m:r>
                                          <a:rPr lang="es-CR" sz="1800" i="1">
                                            <a:latin typeface="Cambria Math" panose="02040503050406030204" pitchFamily="18" charset="0"/>
                                          </a:rPr>
                                          <m:t>𝑒𝑛𝑡𝑟𝑒</m:t>
                                        </m:r>
                                      </m:sub>
                                    </m:sSub>
                                  </m:num>
                                  <m:den>
                                    <m:r>
                                      <a:rPr lang="es-CR" sz="1800" i="1">
                                        <a:latin typeface="Cambria Math" panose="02040503050406030204" pitchFamily="18" charset="0"/>
                                      </a:rPr>
                                      <m:t>𝐶</m:t>
                                    </m:r>
                                    <m:sSub>
                                      <m:sSubPr>
                                        <m:ctrlPr>
                                          <a:rPr lang="es-ES" sz="1800" i="1">
                                            <a:latin typeface="Cambria Math" panose="02040503050406030204" pitchFamily="18" charset="0"/>
                                          </a:rPr>
                                        </m:ctrlPr>
                                      </m:sSubPr>
                                      <m:e>
                                        <m:r>
                                          <a:rPr lang="es-CR" sz="1800" i="1">
                                            <a:latin typeface="Cambria Math" panose="02040503050406030204" pitchFamily="18" charset="0"/>
                                          </a:rPr>
                                          <m:t>𝑀</m:t>
                                        </m:r>
                                      </m:e>
                                      <m:sub>
                                        <m:r>
                                          <a:rPr lang="es-CR" sz="1800" i="1">
                                            <a:latin typeface="Cambria Math" panose="02040503050406030204" pitchFamily="18" charset="0"/>
                                          </a:rPr>
                                          <m:t>𝑑𝑒𝑛𝑡𝑟𝑜</m:t>
                                        </m:r>
                                      </m:sub>
                                    </m:sSub>
                                  </m:den>
                                </m:f>
                              </m:oMath>
                            </m:oMathPara>
                          </a14:m>
                          <a:endParaRPr lang="es-CR" sz="1800" dirty="0">
                            <a:effectLst/>
                            <a:latin typeface="Calibri"/>
                            <a:ea typeface="Calibri"/>
                            <a:cs typeface="Times New Roman"/>
                          </a:endParaRPr>
                        </a:p>
                      </a:txBody>
                      <a:tcPr marL="68580" marR="68580" marT="0" marB="0" anchor="ctr"/>
                    </a:tc>
                  </a:tr>
                  <a:tr h="1653689">
                    <a:tc>
                      <a:txBody>
                        <a:bodyPr/>
                        <a:lstStyle/>
                        <a:p>
                          <a:pPr algn="ctr">
                            <a:lnSpc>
                              <a:spcPct val="115000"/>
                            </a:lnSpc>
                            <a:spcAft>
                              <a:spcPts val="0"/>
                            </a:spcAft>
                          </a:pPr>
                          <a:r>
                            <a:rPr lang="es-CR" sz="2000" dirty="0">
                              <a:effectLst/>
                            </a:rPr>
                            <a:t>Dentro de los muestras</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nary>
                                  <m:naryPr>
                                    <m:chr m:val="∑"/>
                                    <m:limLoc m:val="undOvr"/>
                                    <m:ctrlPr>
                                      <a:rPr lang="es-ES" sz="2000" i="1" smtClean="0">
                                        <a:latin typeface="Cambria Math" panose="02040503050406030204" pitchFamily="18" charset="0"/>
                                      </a:rPr>
                                    </m:ctrlPr>
                                  </m:naryPr>
                                  <m:sub>
                                    <m:r>
                                      <a:rPr lang="es-CR" sz="2000" i="1">
                                        <a:latin typeface="Cambria Math" panose="02040503050406030204" pitchFamily="18" charset="0"/>
                                      </a:rPr>
                                      <m:t>𝑗</m:t>
                                    </m:r>
                                    <m:r>
                                      <a:rPr lang="es-CR" sz="2000" i="1">
                                        <a:latin typeface="Cambria Math" panose="02040503050406030204" pitchFamily="18" charset="0"/>
                                      </a:rPr>
                                      <m:t>=1</m:t>
                                    </m:r>
                                  </m:sub>
                                  <m:sup>
                                    <m:r>
                                      <a:rPr lang="es-CR" sz="2000" i="1">
                                        <a:latin typeface="Cambria Math" panose="02040503050406030204" pitchFamily="18" charset="0"/>
                                      </a:rPr>
                                      <m:t>𝑘</m:t>
                                    </m:r>
                                  </m:sup>
                                  <m:e>
                                    <m:nary>
                                      <m:naryPr>
                                        <m:chr m:val="∑"/>
                                        <m:limLoc m:val="undOvr"/>
                                        <m:ctrlPr>
                                          <a:rPr lang="es-ES" sz="2000" i="1">
                                            <a:latin typeface="Cambria Math" panose="02040503050406030204" pitchFamily="18" charset="0"/>
                                          </a:rPr>
                                        </m:ctrlPr>
                                      </m:naryPr>
                                      <m:sub>
                                        <m:r>
                                          <a:rPr lang="es-CR" sz="2000" i="1">
                                            <a:latin typeface="Cambria Math" panose="02040503050406030204" pitchFamily="18" charset="0"/>
                                          </a:rPr>
                                          <m:t>𝑖</m:t>
                                        </m:r>
                                        <m:r>
                                          <a:rPr lang="es-CR" sz="2000" i="1">
                                            <a:latin typeface="Cambria Math" panose="02040503050406030204" pitchFamily="18" charset="0"/>
                                          </a:rPr>
                                          <m:t>=1</m:t>
                                        </m:r>
                                      </m:sub>
                                      <m:sup>
                                        <m:sSub>
                                          <m:sSubPr>
                                            <m:ctrlPr>
                                              <a:rPr lang="es-ES" sz="2000" i="1">
                                                <a:latin typeface="Cambria Math" panose="02040503050406030204" pitchFamily="18" charset="0"/>
                                              </a:rPr>
                                            </m:ctrlPr>
                                          </m:sSubPr>
                                          <m:e>
                                            <m:r>
                                              <a:rPr lang="es-CR" sz="2000" i="1">
                                                <a:latin typeface="Cambria Math" panose="02040503050406030204" pitchFamily="18" charset="0"/>
                                              </a:rPr>
                                              <m:t>𝑛</m:t>
                                            </m:r>
                                          </m:e>
                                          <m:sub>
                                            <m:r>
                                              <a:rPr lang="es-CR" sz="2000" i="1">
                                                <a:latin typeface="Cambria Math" panose="02040503050406030204" pitchFamily="18" charset="0"/>
                                              </a:rPr>
                                              <m:t>𝑗</m:t>
                                            </m:r>
                                          </m:sub>
                                        </m:sSub>
                                      </m:sup>
                                      <m:e>
                                        <m:sSup>
                                          <m:sSupPr>
                                            <m:ctrlPr>
                                              <a:rPr lang="es-ES" sz="2000" i="1">
                                                <a:latin typeface="Cambria Math" panose="02040503050406030204" pitchFamily="18" charset="0"/>
                                              </a:rPr>
                                            </m:ctrlPr>
                                          </m:sSupPr>
                                          <m:e>
                                            <m:r>
                                              <a:rPr lang="es-CR" sz="2000" i="1">
                                                <a:latin typeface="Cambria Math" panose="02040503050406030204" pitchFamily="18" charset="0"/>
                                              </a:rPr>
                                              <m:t>(</m:t>
                                            </m:r>
                                            <m:sSub>
                                              <m:sSubPr>
                                                <m:ctrlPr>
                                                  <a:rPr lang="es-ES" sz="2000" i="1">
                                                    <a:latin typeface="Cambria Math" panose="02040503050406030204" pitchFamily="18" charset="0"/>
                                                  </a:rPr>
                                                </m:ctrlPr>
                                              </m:sSubPr>
                                              <m:e>
                                                <m:r>
                                                  <a:rPr lang="es-CR" sz="2000" i="1">
                                                    <a:latin typeface="Cambria Math" panose="02040503050406030204" pitchFamily="18" charset="0"/>
                                                  </a:rPr>
                                                  <m:t>𝑥</m:t>
                                                </m:r>
                                              </m:e>
                                              <m:sub>
                                                <m:r>
                                                  <a:rPr lang="es-CR" sz="2000" i="1">
                                                    <a:latin typeface="Cambria Math" panose="02040503050406030204" pitchFamily="18" charset="0"/>
                                                  </a:rPr>
                                                  <m:t>𝑖𝑗</m:t>
                                                </m:r>
                                              </m:sub>
                                            </m:sSub>
                                            <m:r>
                                              <a:rPr lang="es-CR" sz="2000" i="1">
                                                <a:latin typeface="Cambria Math" panose="02040503050406030204" pitchFamily="18" charset="0"/>
                                              </a:rPr>
                                              <m:t>−</m:t>
                                            </m:r>
                                            <m:sSub>
                                              <m:sSubPr>
                                                <m:ctrlPr>
                                                  <a:rPr lang="es-ES" sz="2000" i="1">
                                                    <a:latin typeface="Cambria Math" panose="02040503050406030204" pitchFamily="18" charset="0"/>
                                                  </a:rPr>
                                                </m:ctrlPr>
                                              </m:sSubPr>
                                              <m:e>
                                                <m:acc>
                                                  <m:accPr>
                                                    <m:chr m:val="̅"/>
                                                    <m:ctrlPr>
                                                      <a:rPr lang="es-ES" sz="2000" i="1">
                                                        <a:latin typeface="Cambria Math" panose="02040503050406030204" pitchFamily="18" charset="0"/>
                                                      </a:rPr>
                                                    </m:ctrlPr>
                                                  </m:accPr>
                                                  <m:e>
                                                    <m:r>
                                                      <a:rPr lang="es-CR" sz="2000" i="1">
                                                        <a:latin typeface="Cambria Math" panose="02040503050406030204" pitchFamily="18" charset="0"/>
                                                      </a:rPr>
                                                      <m:t>𝑥</m:t>
                                                    </m:r>
                                                  </m:e>
                                                </m:acc>
                                              </m:e>
                                              <m:sub>
                                                <m:r>
                                                  <a:rPr lang="es-CR" sz="2000" i="1">
                                                    <a:latin typeface="Cambria Math" panose="02040503050406030204" pitchFamily="18" charset="0"/>
                                                  </a:rPr>
                                                  <m:t>.</m:t>
                                                </m:r>
                                                <m:r>
                                                  <a:rPr lang="es-CR" sz="2000" i="1">
                                                    <a:latin typeface="Cambria Math" panose="02040503050406030204" pitchFamily="18" charset="0"/>
                                                  </a:rPr>
                                                  <m:t>𝑗</m:t>
                                                </m:r>
                                              </m:sub>
                                            </m:sSub>
                                            <m:r>
                                              <a:rPr lang="es-CR" sz="2000" i="1">
                                                <a:latin typeface="Cambria Math" panose="02040503050406030204" pitchFamily="18" charset="0"/>
                                              </a:rPr>
                                              <m:t>)</m:t>
                                            </m:r>
                                          </m:e>
                                          <m:sup>
                                            <m:r>
                                              <a:rPr lang="es-CR" sz="2000" i="1">
                                                <a:latin typeface="Cambria Math" panose="02040503050406030204" pitchFamily="18" charset="0"/>
                                              </a:rPr>
                                              <m:t>2</m:t>
                                            </m:r>
                                          </m:sup>
                                        </m:sSup>
                                      </m:e>
                                    </m:nary>
                                  </m:e>
                                </m:nary>
                              </m:oMath>
                            </m:oMathPara>
                          </a14:m>
                          <a:endParaRPr lang="es-CR" sz="1800" dirty="0">
                            <a:effectLst/>
                            <a:latin typeface="Calibri"/>
                            <a:ea typeface="Calibri"/>
                            <a:cs typeface="Times New Roman"/>
                          </a:endParaRPr>
                        </a:p>
                      </a:txBody>
                      <a:tcPr marL="68580" marR="68580" marT="0" marB="0" anchor="ctr"/>
                    </a:tc>
                    <a:tc>
                      <a:txBody>
                        <a:bodyPr/>
                        <a:lstStyle/>
                        <a:p>
                          <a:pPr/>
                          <a14:m>
                            <m:oMathPara xmlns:m="http://schemas.openxmlformats.org/officeDocument/2006/math">
                              <m:oMathParaPr>
                                <m:jc m:val="centerGroup"/>
                              </m:oMathParaPr>
                              <m:oMath xmlns:m="http://schemas.openxmlformats.org/officeDocument/2006/math">
                                <m:r>
                                  <a:rPr lang="es-ES" sz="2000" b="1" i="1" smtClean="0">
                                    <a:latin typeface="Cambria Math" panose="02040503050406030204" pitchFamily="18" charset="0"/>
                                  </a:rPr>
                                  <m:t>𝒏</m:t>
                                </m:r>
                                <m:r>
                                  <a:rPr lang="es-ES" sz="2000" b="1" i="0">
                                    <a:latin typeface="Cambria Math" panose="02040503050406030204" pitchFamily="18" charset="0"/>
                                  </a:rPr>
                                  <m:t>−</m:t>
                                </m:r>
                                <m:r>
                                  <a:rPr lang="es-ES" sz="2000" b="1" i="1">
                                    <a:latin typeface="Cambria Math" panose="02040503050406030204" pitchFamily="18" charset="0"/>
                                  </a:rPr>
                                  <m:t>𝒌</m:t>
                                </m:r>
                              </m:oMath>
                            </m:oMathPara>
                          </a14:m>
                          <a:endParaRPr lang="es-ES" sz="2000" b="1" dirty="0"/>
                        </a:p>
                      </a:txBody>
                      <a:tcPr marL="68580" marR="68580" marT="0" marB="0" anchor="ctr"/>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r>
                                  <a:rPr lang="es-CR" sz="1800" i="1" smtClean="0">
                                    <a:latin typeface="Cambria Math" panose="02040503050406030204" pitchFamily="18" charset="0"/>
                                  </a:rPr>
                                  <m:t>𝐶</m:t>
                                </m:r>
                                <m:sSub>
                                  <m:sSubPr>
                                    <m:ctrlPr>
                                      <a:rPr lang="es-ES" sz="1800" i="1">
                                        <a:latin typeface="Cambria Math" panose="02040503050406030204" pitchFamily="18" charset="0"/>
                                      </a:rPr>
                                    </m:ctrlPr>
                                  </m:sSubPr>
                                  <m:e>
                                    <m:r>
                                      <a:rPr lang="es-CR" sz="1800" i="1">
                                        <a:latin typeface="Cambria Math" panose="02040503050406030204" pitchFamily="18" charset="0"/>
                                      </a:rPr>
                                      <m:t>𝑀</m:t>
                                    </m:r>
                                  </m:e>
                                  <m:sub>
                                    <m:r>
                                      <a:rPr lang="es-CR" sz="1800" i="1">
                                        <a:latin typeface="Cambria Math" panose="02040503050406030204" pitchFamily="18" charset="0"/>
                                      </a:rPr>
                                      <m:t>𝑑𝑒𝑛𝑡𝑟𝑜</m:t>
                                    </m:r>
                                  </m:sub>
                                </m:sSub>
                                <m:r>
                                  <a:rPr lang="es-CR" sz="1800" i="1">
                                    <a:latin typeface="Cambria Math" panose="02040503050406030204" pitchFamily="18" charset="0"/>
                                  </a:rPr>
                                  <m:t>=</m:t>
                                </m:r>
                                <m:f>
                                  <m:fPr>
                                    <m:ctrlPr>
                                      <a:rPr lang="es-ES" sz="1800" i="1">
                                        <a:latin typeface="Cambria Math" panose="02040503050406030204" pitchFamily="18" charset="0"/>
                                      </a:rPr>
                                    </m:ctrlPr>
                                  </m:fPr>
                                  <m:num>
                                    <m:nary>
                                      <m:naryPr>
                                        <m:chr m:val="∑"/>
                                        <m:limLoc m:val="undOvr"/>
                                        <m:ctrlPr>
                                          <a:rPr lang="es-ES" sz="1800" i="1">
                                            <a:latin typeface="Cambria Math" panose="02040503050406030204" pitchFamily="18" charset="0"/>
                                          </a:rPr>
                                        </m:ctrlPr>
                                      </m:naryPr>
                                      <m:sub>
                                        <m:r>
                                          <a:rPr lang="es-CR" sz="1800" i="1">
                                            <a:latin typeface="Cambria Math" panose="02040503050406030204" pitchFamily="18" charset="0"/>
                                          </a:rPr>
                                          <m:t>𝑗</m:t>
                                        </m:r>
                                        <m:r>
                                          <a:rPr lang="es-CR" sz="1800" i="1">
                                            <a:latin typeface="Cambria Math" panose="02040503050406030204" pitchFamily="18" charset="0"/>
                                          </a:rPr>
                                          <m:t>=1</m:t>
                                        </m:r>
                                      </m:sub>
                                      <m:sup>
                                        <m:r>
                                          <a:rPr lang="es-CR" sz="1800" i="1">
                                            <a:latin typeface="Cambria Math" panose="02040503050406030204" pitchFamily="18" charset="0"/>
                                          </a:rPr>
                                          <m:t>𝑘</m:t>
                                        </m:r>
                                      </m:sup>
                                      <m:e>
                                        <m:nary>
                                          <m:naryPr>
                                            <m:chr m:val="∑"/>
                                            <m:limLoc m:val="undOvr"/>
                                            <m:ctrlPr>
                                              <a:rPr lang="es-ES" sz="1800" i="1">
                                                <a:latin typeface="Cambria Math" panose="02040503050406030204" pitchFamily="18" charset="0"/>
                                              </a:rPr>
                                            </m:ctrlPr>
                                          </m:naryPr>
                                          <m:sub>
                                            <m:r>
                                              <a:rPr lang="es-CR" sz="1800" i="1">
                                                <a:latin typeface="Cambria Math" panose="02040503050406030204" pitchFamily="18" charset="0"/>
                                              </a:rPr>
                                              <m:t>𝑖</m:t>
                                            </m:r>
                                            <m:r>
                                              <a:rPr lang="es-CR" sz="1800" i="1">
                                                <a:latin typeface="Cambria Math" panose="02040503050406030204" pitchFamily="18" charset="0"/>
                                              </a:rPr>
                                              <m:t>=1</m:t>
                                            </m:r>
                                          </m:sub>
                                          <m:sup>
                                            <m:sSub>
                                              <m:sSubPr>
                                                <m:ctrlPr>
                                                  <a:rPr lang="es-ES" sz="1800" i="1">
                                                    <a:latin typeface="Cambria Math" panose="02040503050406030204" pitchFamily="18" charset="0"/>
                                                  </a:rPr>
                                                </m:ctrlPr>
                                              </m:sSubPr>
                                              <m:e>
                                                <m:r>
                                                  <a:rPr lang="es-CR" sz="1800" i="1">
                                                    <a:latin typeface="Cambria Math" panose="02040503050406030204" pitchFamily="18" charset="0"/>
                                                  </a:rPr>
                                                  <m:t>𝑛</m:t>
                                                </m:r>
                                              </m:e>
                                              <m:sub>
                                                <m:r>
                                                  <a:rPr lang="es-CR" sz="1800" i="1">
                                                    <a:latin typeface="Cambria Math" panose="02040503050406030204" pitchFamily="18" charset="0"/>
                                                  </a:rPr>
                                                  <m:t>𝑗</m:t>
                                                </m:r>
                                              </m:sub>
                                            </m:sSub>
                                          </m:sup>
                                          <m:e>
                                            <m:sSup>
                                              <m:sSupPr>
                                                <m:ctrlPr>
                                                  <a:rPr lang="es-ES" sz="1800" i="1">
                                                    <a:latin typeface="Cambria Math" panose="02040503050406030204" pitchFamily="18" charset="0"/>
                                                  </a:rPr>
                                                </m:ctrlPr>
                                              </m:sSupPr>
                                              <m:e>
                                                <m:r>
                                                  <a:rPr lang="es-CR" sz="1800" i="1">
                                                    <a:latin typeface="Cambria Math" panose="02040503050406030204" pitchFamily="18" charset="0"/>
                                                  </a:rPr>
                                                  <m:t>(</m:t>
                                                </m:r>
                                                <m:sSub>
                                                  <m:sSubPr>
                                                    <m:ctrlPr>
                                                      <a:rPr lang="es-ES" sz="1800" i="1">
                                                        <a:latin typeface="Cambria Math" panose="02040503050406030204" pitchFamily="18" charset="0"/>
                                                      </a:rPr>
                                                    </m:ctrlPr>
                                                  </m:sSubPr>
                                                  <m:e>
                                                    <m:r>
                                                      <a:rPr lang="es-CR" sz="1800" i="1">
                                                        <a:latin typeface="Cambria Math" panose="02040503050406030204" pitchFamily="18" charset="0"/>
                                                      </a:rPr>
                                                      <m:t>𝑥</m:t>
                                                    </m:r>
                                                  </m:e>
                                                  <m:sub>
                                                    <m:r>
                                                      <a:rPr lang="es-CR" sz="1800" i="1">
                                                        <a:latin typeface="Cambria Math" panose="02040503050406030204" pitchFamily="18" charset="0"/>
                                                      </a:rPr>
                                                      <m:t>𝑖𝑗</m:t>
                                                    </m:r>
                                                  </m:sub>
                                                </m:sSub>
                                                <m:r>
                                                  <a:rPr lang="es-CR" sz="1800" i="1">
                                                    <a:latin typeface="Cambria Math" panose="02040503050406030204" pitchFamily="18" charset="0"/>
                                                  </a:rPr>
                                                  <m:t>−</m:t>
                                                </m:r>
                                                <m:sSub>
                                                  <m:sSubPr>
                                                    <m:ctrlPr>
                                                      <a:rPr lang="es-ES" sz="1800" i="1">
                                                        <a:latin typeface="Cambria Math" panose="02040503050406030204" pitchFamily="18" charset="0"/>
                                                      </a:rPr>
                                                    </m:ctrlPr>
                                                  </m:sSubPr>
                                                  <m:e>
                                                    <m:acc>
                                                      <m:accPr>
                                                        <m:chr m:val="̅"/>
                                                        <m:ctrlPr>
                                                          <a:rPr lang="es-ES" sz="1800" i="1">
                                                            <a:latin typeface="Cambria Math" panose="02040503050406030204" pitchFamily="18" charset="0"/>
                                                          </a:rPr>
                                                        </m:ctrlPr>
                                                      </m:accPr>
                                                      <m:e>
                                                        <m:r>
                                                          <a:rPr lang="es-CR" sz="1800" i="1">
                                                            <a:latin typeface="Cambria Math" panose="02040503050406030204" pitchFamily="18" charset="0"/>
                                                          </a:rPr>
                                                          <m:t>𝑥</m:t>
                                                        </m:r>
                                                      </m:e>
                                                    </m:acc>
                                                  </m:e>
                                                  <m:sub>
                                                    <m:r>
                                                      <a:rPr lang="es-CR" sz="1800" i="1">
                                                        <a:latin typeface="Cambria Math" panose="02040503050406030204" pitchFamily="18" charset="0"/>
                                                      </a:rPr>
                                                      <m:t>.</m:t>
                                                    </m:r>
                                                    <m:r>
                                                      <a:rPr lang="es-CR" sz="1800" i="1">
                                                        <a:latin typeface="Cambria Math" panose="02040503050406030204" pitchFamily="18" charset="0"/>
                                                      </a:rPr>
                                                      <m:t>𝑗</m:t>
                                                    </m:r>
                                                  </m:sub>
                                                </m:sSub>
                                                <m:r>
                                                  <a:rPr lang="es-CR" sz="1800" i="1">
                                                    <a:latin typeface="Cambria Math" panose="02040503050406030204" pitchFamily="18" charset="0"/>
                                                  </a:rPr>
                                                  <m:t>)</m:t>
                                                </m:r>
                                              </m:e>
                                              <m:sup>
                                                <m:r>
                                                  <a:rPr lang="es-CR" sz="1800" i="1">
                                                    <a:latin typeface="Cambria Math" panose="02040503050406030204" pitchFamily="18" charset="0"/>
                                                  </a:rPr>
                                                  <m:t>2</m:t>
                                                </m:r>
                                              </m:sup>
                                            </m:sSup>
                                          </m:e>
                                        </m:nary>
                                      </m:e>
                                    </m:nary>
                                  </m:num>
                                  <m:den>
                                    <m:r>
                                      <a:rPr lang="es-CR" sz="1800" i="1">
                                        <a:latin typeface="Cambria Math" panose="02040503050406030204" pitchFamily="18" charset="0"/>
                                      </a:rPr>
                                      <m:t>𝑛</m:t>
                                    </m:r>
                                    <m:r>
                                      <a:rPr lang="es-CR" sz="1800" i="1">
                                        <a:latin typeface="Cambria Math" panose="02040503050406030204" pitchFamily="18" charset="0"/>
                                      </a:rPr>
                                      <m:t>−</m:t>
                                    </m:r>
                                    <m:r>
                                      <a:rPr lang="es-CR" sz="1800" i="1">
                                        <a:latin typeface="Cambria Math" panose="02040503050406030204" pitchFamily="18" charset="0"/>
                                      </a:rPr>
                                      <m:t>𝑘</m:t>
                                    </m:r>
                                  </m:den>
                                </m:f>
                              </m:oMath>
                            </m:oMathPara>
                          </a14:m>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 </a:t>
                          </a:r>
                          <a:endParaRPr lang="es-CR" sz="1800" dirty="0">
                            <a:effectLst/>
                            <a:latin typeface="Calibri"/>
                            <a:ea typeface="Calibri"/>
                            <a:cs typeface="Times New Roman"/>
                          </a:endParaRPr>
                        </a:p>
                      </a:txBody>
                      <a:tcPr marL="68580" marR="68580" marT="0" marB="0" anchor="ctr"/>
                    </a:tc>
                  </a:tr>
                  <a:tr h="948150">
                    <a:tc>
                      <a:txBody>
                        <a:bodyPr/>
                        <a:lstStyle/>
                        <a:p>
                          <a:pPr algn="ctr">
                            <a:lnSpc>
                              <a:spcPct val="115000"/>
                            </a:lnSpc>
                            <a:spcAft>
                              <a:spcPts val="0"/>
                            </a:spcAft>
                          </a:pPr>
                          <a:r>
                            <a:rPr lang="es-CR" sz="2000" dirty="0">
                              <a:effectLst/>
                            </a:rPr>
                            <a:t>Total</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nary>
                                  <m:naryPr>
                                    <m:chr m:val="∑"/>
                                    <m:limLoc m:val="undOvr"/>
                                    <m:ctrlPr>
                                      <a:rPr lang="es-CR" sz="2000" i="1" smtClean="0">
                                        <a:latin typeface="Cambria Math" panose="02040503050406030204" pitchFamily="18" charset="0"/>
                                      </a:rPr>
                                    </m:ctrlPr>
                                  </m:naryPr>
                                  <m:sub>
                                    <m:r>
                                      <a:rPr lang="es-CR" sz="2000" i="1">
                                        <a:latin typeface="Cambria Math" panose="02040503050406030204" pitchFamily="18" charset="0"/>
                                      </a:rPr>
                                      <m:t>𝑗</m:t>
                                    </m:r>
                                    <m:r>
                                      <a:rPr lang="es-CR" sz="2000" i="1">
                                        <a:latin typeface="Cambria Math" panose="02040503050406030204" pitchFamily="18" charset="0"/>
                                      </a:rPr>
                                      <m:t>=1</m:t>
                                    </m:r>
                                  </m:sub>
                                  <m:sup>
                                    <m:r>
                                      <a:rPr lang="es-CR" sz="2000" i="1">
                                        <a:latin typeface="Cambria Math" panose="02040503050406030204" pitchFamily="18" charset="0"/>
                                      </a:rPr>
                                      <m:t>𝑘</m:t>
                                    </m:r>
                                  </m:sup>
                                  <m:e>
                                    <m:nary>
                                      <m:naryPr>
                                        <m:chr m:val="∑"/>
                                        <m:limLoc m:val="undOvr"/>
                                        <m:ctrlPr>
                                          <a:rPr lang="es-CR" sz="2000" i="1">
                                            <a:latin typeface="Cambria Math" panose="02040503050406030204" pitchFamily="18" charset="0"/>
                                          </a:rPr>
                                        </m:ctrlPr>
                                      </m:naryPr>
                                      <m:sub>
                                        <m:r>
                                          <a:rPr lang="es-CR" sz="2000" i="1">
                                            <a:latin typeface="Cambria Math" panose="02040503050406030204" pitchFamily="18" charset="0"/>
                                          </a:rPr>
                                          <m:t>𝑖</m:t>
                                        </m:r>
                                        <m:r>
                                          <a:rPr lang="es-CR" sz="2000" i="1">
                                            <a:latin typeface="Cambria Math" panose="02040503050406030204" pitchFamily="18" charset="0"/>
                                          </a:rPr>
                                          <m:t>=1</m:t>
                                        </m:r>
                                      </m:sub>
                                      <m:sup>
                                        <m:sSub>
                                          <m:sSubPr>
                                            <m:ctrlPr>
                                              <a:rPr lang="es-CR" sz="2000" i="1">
                                                <a:latin typeface="Cambria Math" panose="02040503050406030204" pitchFamily="18" charset="0"/>
                                              </a:rPr>
                                            </m:ctrlPr>
                                          </m:sSubPr>
                                          <m:e>
                                            <m:r>
                                              <a:rPr lang="es-CR" sz="2000" i="1">
                                                <a:latin typeface="Cambria Math" panose="02040503050406030204" pitchFamily="18" charset="0"/>
                                              </a:rPr>
                                              <m:t>𝑛</m:t>
                                            </m:r>
                                          </m:e>
                                          <m:sub>
                                            <m:r>
                                              <a:rPr lang="es-CR" sz="2000" i="1">
                                                <a:latin typeface="Cambria Math" panose="02040503050406030204" pitchFamily="18" charset="0"/>
                                              </a:rPr>
                                              <m:t>𝑗</m:t>
                                            </m:r>
                                          </m:sub>
                                        </m:sSub>
                                      </m:sup>
                                      <m:e>
                                        <m:sSup>
                                          <m:sSupPr>
                                            <m:ctrlPr>
                                              <a:rPr lang="es-CR" sz="2000" i="1">
                                                <a:latin typeface="Cambria Math" panose="02040503050406030204" pitchFamily="18" charset="0"/>
                                              </a:rPr>
                                            </m:ctrlPr>
                                          </m:sSupPr>
                                          <m:e>
                                            <m:r>
                                              <a:rPr lang="es-CR" sz="2000" i="1">
                                                <a:latin typeface="Cambria Math" panose="02040503050406030204" pitchFamily="18" charset="0"/>
                                              </a:rPr>
                                              <m:t>(</m:t>
                                            </m:r>
                                            <m:sSub>
                                              <m:sSubPr>
                                                <m:ctrlPr>
                                                  <a:rPr lang="es-CR" sz="2000" i="1">
                                                    <a:latin typeface="Cambria Math" panose="02040503050406030204" pitchFamily="18" charset="0"/>
                                                  </a:rPr>
                                                </m:ctrlPr>
                                              </m:sSubPr>
                                              <m:e>
                                                <m:r>
                                                  <a:rPr lang="es-CR" sz="2000" i="1">
                                                    <a:latin typeface="Cambria Math" panose="02040503050406030204" pitchFamily="18" charset="0"/>
                                                  </a:rPr>
                                                  <m:t>𝑥</m:t>
                                                </m:r>
                                              </m:e>
                                              <m:sub>
                                                <m:r>
                                                  <a:rPr lang="es-CR" sz="2000" i="1">
                                                    <a:latin typeface="Cambria Math" panose="02040503050406030204" pitchFamily="18" charset="0"/>
                                                  </a:rPr>
                                                  <m:t>𝑖𝑗</m:t>
                                                </m:r>
                                              </m:sub>
                                            </m:sSub>
                                            <m:r>
                                              <a:rPr lang="es-CR" sz="2000" i="1">
                                                <a:latin typeface="Cambria Math" panose="02040503050406030204" pitchFamily="18" charset="0"/>
                                              </a:rPr>
                                              <m:t>−</m:t>
                                            </m:r>
                                            <m:acc>
                                              <m:accPr>
                                                <m:chr m:val="̅"/>
                                                <m:ctrlPr>
                                                  <a:rPr lang="es-CR" sz="2000" i="1">
                                                    <a:latin typeface="Cambria Math" panose="02040503050406030204" pitchFamily="18" charset="0"/>
                                                  </a:rPr>
                                                </m:ctrlPr>
                                              </m:accPr>
                                              <m:e>
                                                <m:sSub>
                                                  <m:sSubPr>
                                                    <m:ctrlPr>
                                                      <a:rPr lang="es-CR" sz="2000" i="1">
                                                        <a:latin typeface="Cambria Math" panose="02040503050406030204" pitchFamily="18" charset="0"/>
                                                      </a:rPr>
                                                    </m:ctrlPr>
                                                  </m:sSubPr>
                                                  <m:e>
                                                    <m:r>
                                                      <a:rPr lang="es-CR" sz="2000" i="1">
                                                        <a:latin typeface="Cambria Math" panose="02040503050406030204" pitchFamily="18" charset="0"/>
                                                      </a:rPr>
                                                      <m:t>𝑥</m:t>
                                                    </m:r>
                                                  </m:e>
                                                  <m:sub>
                                                    <m:r>
                                                      <a:rPr lang="es-CR" sz="2000" i="1">
                                                        <a:latin typeface="Cambria Math" panose="02040503050406030204" pitchFamily="18" charset="0"/>
                                                      </a:rPr>
                                                      <m:t>..</m:t>
                                                    </m:r>
                                                  </m:sub>
                                                </m:sSub>
                                              </m:e>
                                            </m:acc>
                                            <m:r>
                                              <a:rPr lang="es-CR" sz="2000" i="1">
                                                <a:latin typeface="Cambria Math" panose="02040503050406030204" pitchFamily="18" charset="0"/>
                                              </a:rPr>
                                              <m:t>)</m:t>
                                            </m:r>
                                          </m:e>
                                          <m:sup>
                                            <m:r>
                                              <a:rPr lang="es-CR" sz="2000" i="1">
                                                <a:latin typeface="Cambria Math" panose="02040503050406030204" pitchFamily="18" charset="0"/>
                                              </a:rPr>
                                              <m:t>2</m:t>
                                            </m:r>
                                          </m:sup>
                                        </m:sSup>
                                      </m:e>
                                    </m:nary>
                                  </m:e>
                                </m:nary>
                              </m:oMath>
                            </m:oMathPara>
                          </a14:m>
                          <a:endParaRPr lang="es-CR" sz="1800" dirty="0">
                            <a:effectLst/>
                            <a:latin typeface="Calibri"/>
                            <a:ea typeface="Calibri"/>
                            <a:cs typeface="Times New Roman"/>
                          </a:endParaRPr>
                        </a:p>
                      </a:txBody>
                      <a:tcPr marL="68580" marR="68580" marT="0" marB="0" anchor="ctr"/>
                    </a:tc>
                    <a:tc>
                      <a:txBody>
                        <a:bodyPr/>
                        <a:lstStyle/>
                        <a:p>
                          <a:pPr/>
                          <a14:m>
                            <m:oMathPara xmlns:m="http://schemas.openxmlformats.org/officeDocument/2006/math">
                              <m:oMathParaPr>
                                <m:jc m:val="centerGroup"/>
                              </m:oMathParaPr>
                              <m:oMath xmlns:m="http://schemas.openxmlformats.org/officeDocument/2006/math">
                                <m:r>
                                  <a:rPr lang="es-ES" sz="2000" b="1" i="1" smtClean="0">
                                    <a:latin typeface="Cambria Math" panose="02040503050406030204" pitchFamily="18" charset="0"/>
                                  </a:rPr>
                                  <m:t>𝒏</m:t>
                                </m:r>
                                <m:r>
                                  <a:rPr lang="es-ES" sz="2000" b="1" i="0">
                                    <a:latin typeface="Cambria Math" panose="02040503050406030204" pitchFamily="18" charset="0"/>
                                  </a:rPr>
                                  <m:t>−</m:t>
                                </m:r>
                                <m:r>
                                  <a:rPr lang="es-ES" sz="2000" b="1" i="0">
                                    <a:latin typeface="Cambria Math" panose="02040503050406030204" pitchFamily="18" charset="0"/>
                                  </a:rPr>
                                  <m:t>𝟏</m:t>
                                </m:r>
                              </m:oMath>
                            </m:oMathPara>
                          </a14:m>
                          <a:endParaRPr lang="es-ES" sz="2000" b="1" dirty="0"/>
                        </a:p>
                      </a:txBody>
                      <a:tcPr marL="68580" marR="68580" marT="0" marB="0" anchor="ctr"/>
                    </a:tc>
                    <a:tc>
                      <a:txBody>
                        <a:bodyPr/>
                        <a:lstStyle/>
                        <a:p>
                          <a:pPr algn="ctr">
                            <a:lnSpc>
                              <a:spcPct val="115000"/>
                            </a:lnSpc>
                            <a:spcAft>
                              <a:spcPts val="0"/>
                            </a:spcAft>
                          </a:pPr>
                          <a:r>
                            <a:rPr lang="es-CR" sz="2000" dirty="0">
                              <a:effectLst/>
                            </a:rPr>
                            <a:t> </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 </a:t>
                          </a:r>
                          <a:endParaRPr lang="es-CR" sz="1800" dirty="0">
                            <a:effectLst/>
                            <a:latin typeface="Calibri"/>
                            <a:ea typeface="Calibri"/>
                            <a:cs typeface="Times New Roman"/>
                          </a:endParaRPr>
                        </a:p>
                      </a:txBody>
                      <a:tcPr marL="68580" marR="68580" marT="0" marB="0" anchor="ctr"/>
                    </a:tc>
                  </a:tr>
                </a:tbl>
              </a:graphicData>
            </a:graphic>
          </p:graphicFrame>
        </mc:Choice>
        <mc:Fallback xmlns="">
          <p:graphicFrame>
            <p:nvGraphicFramePr>
              <p:cNvPr id="4" name="1 Tabla"/>
              <p:cNvGraphicFramePr>
                <a:graphicFrameLocks noGrp="1"/>
              </p:cNvGraphicFramePr>
              <p:nvPr>
                <p:extLst>
                  <p:ext uri="{D42A27DB-BD31-4B8C-83A1-F6EECF244321}">
                    <p14:modId xmlns:p14="http://schemas.microsoft.com/office/powerpoint/2010/main" val="3591218180"/>
                  </p:ext>
                </p:extLst>
              </p:nvPr>
            </p:nvGraphicFramePr>
            <p:xfrm>
              <a:off x="272955" y="215745"/>
              <a:ext cx="11559654" cy="6583250"/>
            </p:xfrm>
            <a:graphic>
              <a:graphicData uri="http://schemas.openxmlformats.org/drawingml/2006/table">
                <a:tbl>
                  <a:tblPr firstRow="1" firstCol="1" bandRow="1">
                    <a:tableStyleId>{5C22544A-7EE6-4342-B048-85BDC9FD1C3A}</a:tableStyleId>
                  </a:tblPr>
                  <a:tblGrid>
                    <a:gridCol w="1624084"/>
                    <a:gridCol w="2593881"/>
                    <a:gridCol w="1884411"/>
                    <a:gridCol w="2836064"/>
                    <a:gridCol w="2621214"/>
                  </a:tblGrid>
                  <a:tr h="1844654">
                    <a:tc>
                      <a:txBody>
                        <a:bodyPr/>
                        <a:lstStyle/>
                        <a:p>
                          <a:pPr algn="ctr">
                            <a:lnSpc>
                              <a:spcPct val="115000"/>
                            </a:lnSpc>
                            <a:spcAft>
                              <a:spcPts val="0"/>
                            </a:spcAft>
                          </a:pPr>
                          <a:r>
                            <a:rPr lang="es-CR" sz="2000" dirty="0">
                              <a:effectLst/>
                            </a:rPr>
                            <a:t>Fuentes  de variación</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Suma de cuadrados</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Grados de libertas</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Cuadrado medio</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Razón de variación</a:t>
                          </a:r>
                          <a:endParaRPr lang="es-CR" sz="1800" dirty="0">
                            <a:effectLst/>
                            <a:latin typeface="Calibri"/>
                            <a:ea typeface="Calibri"/>
                            <a:cs typeface="Times New Roman"/>
                          </a:endParaRPr>
                        </a:p>
                      </a:txBody>
                      <a:tcPr marL="68580" marR="68580" marT="0" marB="0" anchor="ctr"/>
                    </a:tc>
                  </a:tr>
                  <a:tr h="2052460">
                    <a:tc>
                      <a:txBody>
                        <a:bodyPr/>
                        <a:lstStyle/>
                        <a:p>
                          <a:pPr algn="ctr">
                            <a:lnSpc>
                              <a:spcPct val="115000"/>
                            </a:lnSpc>
                            <a:spcAft>
                              <a:spcPts val="0"/>
                            </a:spcAft>
                          </a:pPr>
                          <a:r>
                            <a:rPr lang="es-CR" sz="2000" dirty="0">
                              <a:effectLst/>
                            </a:rPr>
                            <a:t>Entre muestras</a:t>
                          </a:r>
                          <a:endParaRPr lang="es-CR" sz="1800" dirty="0">
                            <a:effectLst/>
                            <a:latin typeface="Calibri"/>
                            <a:ea typeface="Calibri"/>
                            <a:cs typeface="Times New Roman"/>
                          </a:endParaRPr>
                        </a:p>
                      </a:txBody>
                      <a:tcPr marL="68580" marR="68580" marT="0" marB="0" anchor="ctr"/>
                    </a:tc>
                    <a:tc>
                      <a:txBody>
                        <a:bodyPr/>
                        <a:lstStyle/>
                        <a:p>
                          <a:endParaRPr lang="es-CR"/>
                        </a:p>
                      </a:txBody>
                      <a:tcPr marL="68580" marR="68580" marT="0" marB="0" anchor="ctr">
                        <a:blipFill rotWithShape="1">
                          <a:blip r:embed="rId2"/>
                          <a:stretch>
                            <a:fillRect l="-62676" t="-90179" r="-282864" b="-131548"/>
                          </a:stretch>
                        </a:blipFill>
                      </a:tcPr>
                    </a:tc>
                    <a:tc>
                      <a:txBody>
                        <a:bodyPr/>
                        <a:lstStyle/>
                        <a:p>
                          <a:endParaRPr lang="es-CR"/>
                        </a:p>
                      </a:txBody>
                      <a:tcPr marL="68580" marR="68580" marT="0" marB="0" anchor="ctr">
                        <a:blipFill rotWithShape="1">
                          <a:blip r:embed="rId2"/>
                          <a:stretch>
                            <a:fillRect l="-224272" t="-90179" r="-289968" b="-131548"/>
                          </a:stretch>
                        </a:blipFill>
                      </a:tcPr>
                    </a:tc>
                    <a:tc>
                      <a:txBody>
                        <a:bodyPr/>
                        <a:lstStyle/>
                        <a:p>
                          <a:endParaRPr lang="es-CR"/>
                        </a:p>
                      </a:txBody>
                      <a:tcPr marL="68580" marR="68580" marT="0" marB="0" anchor="ctr">
                        <a:blipFill rotWithShape="1">
                          <a:blip r:embed="rId2"/>
                          <a:stretch>
                            <a:fillRect l="-215484" t="-90179" r="-92688" b="-131548"/>
                          </a:stretch>
                        </a:blipFill>
                      </a:tcPr>
                    </a:tc>
                    <a:tc>
                      <a:txBody>
                        <a:bodyPr/>
                        <a:lstStyle/>
                        <a:p>
                          <a:endParaRPr lang="es-CR"/>
                        </a:p>
                      </a:txBody>
                      <a:tcPr marL="68580" marR="68580" marT="0" marB="0" anchor="ctr">
                        <a:blipFill rotWithShape="1">
                          <a:blip r:embed="rId2"/>
                          <a:stretch>
                            <a:fillRect l="-341163" t="-90179" r="-233" b="-131548"/>
                          </a:stretch>
                        </a:blipFill>
                      </a:tcPr>
                    </a:tc>
                  </a:tr>
                  <a:tr h="1653689">
                    <a:tc>
                      <a:txBody>
                        <a:bodyPr/>
                        <a:lstStyle/>
                        <a:p>
                          <a:pPr algn="ctr">
                            <a:lnSpc>
                              <a:spcPct val="115000"/>
                            </a:lnSpc>
                            <a:spcAft>
                              <a:spcPts val="0"/>
                            </a:spcAft>
                          </a:pPr>
                          <a:r>
                            <a:rPr lang="es-CR" sz="2000" dirty="0">
                              <a:effectLst/>
                            </a:rPr>
                            <a:t>Dentro de los muestras</a:t>
                          </a:r>
                          <a:endParaRPr lang="es-CR" sz="1800" dirty="0">
                            <a:effectLst/>
                            <a:latin typeface="Calibri"/>
                            <a:ea typeface="Calibri"/>
                            <a:cs typeface="Times New Roman"/>
                          </a:endParaRPr>
                        </a:p>
                      </a:txBody>
                      <a:tcPr marL="68580" marR="68580" marT="0" marB="0" anchor="ctr"/>
                    </a:tc>
                    <a:tc>
                      <a:txBody>
                        <a:bodyPr/>
                        <a:lstStyle/>
                        <a:p>
                          <a:endParaRPr lang="es-CR"/>
                        </a:p>
                      </a:txBody>
                      <a:tcPr marL="68580" marR="68580" marT="0" marB="0" anchor="ctr">
                        <a:blipFill rotWithShape="1">
                          <a:blip r:embed="rId2"/>
                          <a:stretch>
                            <a:fillRect l="-62676" t="-234926" r="-282864" b="-62500"/>
                          </a:stretch>
                        </a:blipFill>
                      </a:tcPr>
                    </a:tc>
                    <a:tc>
                      <a:txBody>
                        <a:bodyPr/>
                        <a:lstStyle/>
                        <a:p>
                          <a:endParaRPr lang="es-CR"/>
                        </a:p>
                      </a:txBody>
                      <a:tcPr marL="68580" marR="68580" marT="0" marB="0" anchor="ctr">
                        <a:blipFill rotWithShape="1">
                          <a:blip r:embed="rId2"/>
                          <a:stretch>
                            <a:fillRect l="-224272" t="-234926" r="-289968" b="-62500"/>
                          </a:stretch>
                        </a:blipFill>
                      </a:tcPr>
                    </a:tc>
                    <a:tc>
                      <a:txBody>
                        <a:bodyPr/>
                        <a:lstStyle/>
                        <a:p>
                          <a:endParaRPr lang="es-CR"/>
                        </a:p>
                      </a:txBody>
                      <a:tcPr marL="68580" marR="68580" marT="0" marB="0" anchor="ctr">
                        <a:blipFill rotWithShape="1">
                          <a:blip r:embed="rId2"/>
                          <a:stretch>
                            <a:fillRect l="-215484" t="-234926" r="-92688" b="-62500"/>
                          </a:stretch>
                        </a:blipFill>
                      </a:tcPr>
                    </a:tc>
                    <a:tc>
                      <a:txBody>
                        <a:bodyPr/>
                        <a:lstStyle/>
                        <a:p>
                          <a:pPr algn="ctr">
                            <a:lnSpc>
                              <a:spcPct val="115000"/>
                            </a:lnSpc>
                            <a:spcAft>
                              <a:spcPts val="0"/>
                            </a:spcAft>
                          </a:pPr>
                          <a:r>
                            <a:rPr lang="es-CR" sz="2000" dirty="0">
                              <a:effectLst/>
                            </a:rPr>
                            <a:t> </a:t>
                          </a:r>
                          <a:endParaRPr lang="es-CR" sz="1800" dirty="0">
                            <a:effectLst/>
                            <a:latin typeface="Calibri"/>
                            <a:ea typeface="Calibri"/>
                            <a:cs typeface="Times New Roman"/>
                          </a:endParaRPr>
                        </a:p>
                      </a:txBody>
                      <a:tcPr marL="68580" marR="68580" marT="0" marB="0" anchor="ctr"/>
                    </a:tc>
                  </a:tr>
                  <a:tr h="1032447">
                    <a:tc>
                      <a:txBody>
                        <a:bodyPr/>
                        <a:lstStyle/>
                        <a:p>
                          <a:pPr algn="ctr">
                            <a:lnSpc>
                              <a:spcPct val="115000"/>
                            </a:lnSpc>
                            <a:spcAft>
                              <a:spcPts val="0"/>
                            </a:spcAft>
                          </a:pPr>
                          <a:r>
                            <a:rPr lang="es-CR" sz="2000" dirty="0">
                              <a:effectLst/>
                            </a:rPr>
                            <a:t>Total</a:t>
                          </a:r>
                          <a:endParaRPr lang="es-CR" sz="1800" dirty="0">
                            <a:effectLst/>
                            <a:latin typeface="Calibri"/>
                            <a:ea typeface="Calibri"/>
                            <a:cs typeface="Times New Roman"/>
                          </a:endParaRPr>
                        </a:p>
                      </a:txBody>
                      <a:tcPr marL="68580" marR="68580" marT="0" marB="0" anchor="ctr"/>
                    </a:tc>
                    <a:tc>
                      <a:txBody>
                        <a:bodyPr/>
                        <a:lstStyle/>
                        <a:p>
                          <a:endParaRPr lang="es-CR"/>
                        </a:p>
                      </a:txBody>
                      <a:tcPr marL="68580" marR="68580" marT="0" marB="0" anchor="ctr">
                        <a:blipFill rotWithShape="1">
                          <a:blip r:embed="rId2"/>
                          <a:stretch>
                            <a:fillRect l="-62676" t="-539053" r="-282864" b="-592"/>
                          </a:stretch>
                        </a:blipFill>
                      </a:tcPr>
                    </a:tc>
                    <a:tc>
                      <a:txBody>
                        <a:bodyPr/>
                        <a:lstStyle/>
                        <a:p>
                          <a:endParaRPr lang="es-CR"/>
                        </a:p>
                      </a:txBody>
                      <a:tcPr marL="68580" marR="68580" marT="0" marB="0" anchor="ctr">
                        <a:blipFill rotWithShape="1">
                          <a:blip r:embed="rId2"/>
                          <a:stretch>
                            <a:fillRect l="-224272" t="-539053" r="-289968" b="-592"/>
                          </a:stretch>
                        </a:blipFill>
                      </a:tcPr>
                    </a:tc>
                    <a:tc>
                      <a:txBody>
                        <a:bodyPr/>
                        <a:lstStyle/>
                        <a:p>
                          <a:pPr algn="ctr">
                            <a:lnSpc>
                              <a:spcPct val="115000"/>
                            </a:lnSpc>
                            <a:spcAft>
                              <a:spcPts val="0"/>
                            </a:spcAft>
                          </a:pPr>
                          <a:r>
                            <a:rPr lang="es-CR" sz="2000" dirty="0">
                              <a:effectLst/>
                            </a:rPr>
                            <a:t> </a:t>
                          </a:r>
                          <a:endParaRPr lang="es-CR" sz="18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 </a:t>
                          </a:r>
                          <a:endParaRPr lang="es-CR" sz="1800" dirty="0">
                            <a:effectLst/>
                            <a:latin typeface="Calibri"/>
                            <a:ea typeface="Calibri"/>
                            <a:cs typeface="Times New Roman"/>
                          </a:endParaRPr>
                        </a:p>
                      </a:txBody>
                      <a:tcPr marL="68580" marR="68580" marT="0" marB="0" anchor="ctr"/>
                    </a:tc>
                  </a:tr>
                </a:tbl>
              </a:graphicData>
            </a:graphic>
          </p:graphicFrame>
        </mc:Fallback>
      </mc:AlternateContent>
      <p:sp>
        <p:nvSpPr>
          <p:cNvPr id="2" name="1 Rectángulo redondeado"/>
          <p:cNvSpPr/>
          <p:nvPr/>
        </p:nvSpPr>
        <p:spPr>
          <a:xfrm>
            <a:off x="9372600" y="2184400"/>
            <a:ext cx="2247900" cy="17653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227880534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2012" y="1174917"/>
            <a:ext cx="8353188" cy="5580725"/>
          </a:xfrm>
        </p:spPr>
        <p:txBody>
          <a:bodyPr>
            <a:normAutofit lnSpcReduction="10000"/>
          </a:bodyPr>
          <a:lstStyle/>
          <a:p>
            <a:pPr algn="just"/>
            <a:r>
              <a:rPr lang="es-CR" sz="2400" dirty="0"/>
              <a:t>Para tomar una </a:t>
            </a:r>
            <a:r>
              <a:rPr lang="es-CR" sz="2400" dirty="0" smtClean="0"/>
              <a:t>decisión </a:t>
            </a:r>
            <a:r>
              <a:rPr lang="es-CR" sz="2400" dirty="0"/>
              <a:t>es necesario comparar la </a:t>
            </a:r>
            <a:r>
              <a:rPr lang="es-CR" sz="2400" dirty="0" smtClean="0"/>
              <a:t>R.V calculada </a:t>
            </a:r>
            <a:r>
              <a:rPr lang="es-CR" sz="2400" dirty="0"/>
              <a:t>contra el valor critico de </a:t>
            </a:r>
            <a:r>
              <a:rPr lang="es-CR" sz="2400" i="1" dirty="0"/>
              <a:t>F, </a:t>
            </a:r>
            <a:r>
              <a:rPr lang="es-CR" sz="2400" dirty="0"/>
              <a:t>que puede obtenerse de la tabla </a:t>
            </a:r>
            <a:r>
              <a:rPr lang="es-CR" sz="2400" dirty="0" smtClean="0"/>
              <a:t>de la F de </a:t>
            </a:r>
            <a:r>
              <a:rPr lang="es-CR" sz="2400" dirty="0" err="1" smtClean="0"/>
              <a:t>Snedecor</a:t>
            </a:r>
            <a:r>
              <a:rPr lang="es-CR" sz="2400" dirty="0" smtClean="0"/>
              <a:t>, con grados de libertad “</a:t>
            </a:r>
            <a:r>
              <a:rPr lang="es-CR" sz="2400" i="1" dirty="0" smtClean="0"/>
              <a:t>k </a:t>
            </a:r>
            <a:r>
              <a:rPr lang="es-CR" sz="2400" dirty="0" smtClean="0"/>
              <a:t>– 1”  </a:t>
            </a:r>
            <a:r>
              <a:rPr lang="es-CR" sz="2400" dirty="0"/>
              <a:t>en el numerador y </a:t>
            </a:r>
            <a:r>
              <a:rPr lang="es-CR" sz="2400" dirty="0" smtClean="0"/>
              <a:t>“</a:t>
            </a:r>
            <a:r>
              <a:rPr lang="es-CR" sz="2400" i="1" dirty="0" smtClean="0"/>
              <a:t>N </a:t>
            </a:r>
            <a:r>
              <a:rPr lang="es-CR" sz="2400" dirty="0" smtClean="0"/>
              <a:t>– </a:t>
            </a:r>
            <a:r>
              <a:rPr lang="es-CR" sz="2400" i="1" dirty="0"/>
              <a:t>k</a:t>
            </a:r>
            <a:r>
              <a:rPr lang="es-CR" sz="2400" dirty="0" smtClean="0"/>
              <a:t>” en el </a:t>
            </a:r>
            <a:r>
              <a:rPr lang="es-ES" sz="2400" dirty="0" smtClean="0"/>
              <a:t>denominador.</a:t>
            </a:r>
          </a:p>
          <a:p>
            <a:pPr algn="just"/>
            <a:endParaRPr lang="es-CR" sz="2400" dirty="0"/>
          </a:p>
          <a:p>
            <a:pPr algn="just"/>
            <a:r>
              <a:rPr lang="es-CR" sz="2400" dirty="0"/>
              <a:t>Si el valor </a:t>
            </a:r>
            <a:r>
              <a:rPr lang="es-CR" sz="2400" dirty="0" smtClean="0"/>
              <a:t>calculado para la R.V. </a:t>
            </a:r>
            <a:r>
              <a:rPr lang="es-CR" sz="2400" dirty="0"/>
              <a:t>es mayor </a:t>
            </a:r>
            <a:r>
              <a:rPr lang="es-CR" sz="2400" dirty="0" smtClean="0"/>
              <a:t>o </a:t>
            </a:r>
            <a:r>
              <a:rPr lang="es-CR" sz="2400" dirty="0"/>
              <a:t>igual que el </a:t>
            </a:r>
            <a:r>
              <a:rPr lang="es-CR" sz="2400" dirty="0" smtClean="0"/>
              <a:t>valor crítico </a:t>
            </a:r>
            <a:r>
              <a:rPr lang="es-CR" sz="2400" i="1" dirty="0"/>
              <a:t>F, </a:t>
            </a:r>
            <a:r>
              <a:rPr lang="es-CR" sz="2400" dirty="0"/>
              <a:t>la </a:t>
            </a:r>
            <a:r>
              <a:rPr lang="es-CR" sz="2400" dirty="0" smtClean="0"/>
              <a:t>hipótesis nula </a:t>
            </a:r>
            <a:r>
              <a:rPr lang="es-CR" sz="2400" dirty="0"/>
              <a:t>es rechazada; pero si es menor que el valor </a:t>
            </a:r>
            <a:r>
              <a:rPr lang="es-CR" sz="2400" dirty="0" smtClean="0"/>
              <a:t>crítico de </a:t>
            </a:r>
            <a:r>
              <a:rPr lang="es-CR" sz="2400" i="1" dirty="0"/>
              <a:t>F, </a:t>
            </a:r>
            <a:r>
              <a:rPr lang="es-CR" sz="2400" dirty="0"/>
              <a:t>no se rechaza la </a:t>
            </a:r>
            <a:r>
              <a:rPr lang="es-CR" sz="2400" dirty="0" smtClean="0"/>
              <a:t>hipótesis </a:t>
            </a:r>
            <a:r>
              <a:rPr lang="es-ES" sz="2400" dirty="0" smtClean="0"/>
              <a:t>nula</a:t>
            </a:r>
            <a:r>
              <a:rPr lang="es-ES" sz="2400" dirty="0"/>
              <a:t>.</a:t>
            </a:r>
            <a:endParaRPr lang="es-ES" sz="2400" dirty="0" smtClean="0"/>
          </a:p>
          <a:p>
            <a:pPr algn="just"/>
            <a:endParaRPr lang="es-CR" sz="2400" dirty="0"/>
          </a:p>
          <a:p>
            <a:pPr algn="just"/>
            <a:r>
              <a:rPr lang="es-CR" sz="2400" dirty="0" smtClean="0"/>
              <a:t>Nótese que se utiliza por primera vez la F de </a:t>
            </a:r>
            <a:r>
              <a:rPr lang="es-CR" sz="2400" dirty="0" err="1" smtClean="0"/>
              <a:t>Snedecor</a:t>
            </a:r>
            <a:r>
              <a:rPr lang="es-CR" sz="2400" dirty="0" smtClean="0"/>
              <a:t>, y que también es la primera vez que se utiliza una distribución que posee dos grados de libertad.</a:t>
            </a:r>
          </a:p>
          <a:p>
            <a:pPr algn="just"/>
            <a:endParaRPr lang="es-CR" sz="2400" dirty="0"/>
          </a:p>
          <a:p>
            <a:pPr algn="just"/>
            <a:r>
              <a:rPr lang="es-CR" sz="2400" dirty="0" smtClean="0"/>
              <a:t>Nótese que la decisión se hace a través de variancias, y no medias…</a:t>
            </a:r>
            <a:endParaRPr lang="es-ES" sz="2400" dirty="0" smtClean="0"/>
          </a:p>
          <a:p>
            <a:endParaRPr lang="es-CR" sz="2400" dirty="0"/>
          </a:p>
          <a:p>
            <a:endParaRPr lang="es-ES" sz="2400" dirty="0"/>
          </a:p>
        </p:txBody>
      </p:sp>
      <p:sp>
        <p:nvSpPr>
          <p:cNvPr id="4" name="Título 1"/>
          <p:cNvSpPr>
            <a:spLocks noGrp="1"/>
          </p:cNvSpPr>
          <p:nvPr>
            <p:ph type="title"/>
          </p:nvPr>
        </p:nvSpPr>
        <p:spPr>
          <a:xfrm>
            <a:off x="838200" y="0"/>
            <a:ext cx="10515600" cy="1174917"/>
          </a:xfrm>
        </p:spPr>
        <p:txBody>
          <a:bodyPr/>
          <a:lstStyle/>
          <a:p>
            <a:pPr algn="ctr"/>
            <a:r>
              <a:rPr lang="es-CR" dirty="0" smtClean="0"/>
              <a:t>Diseño de una vía: regla de decisión</a:t>
            </a:r>
            <a:endParaRPr lang="es-ES" dirty="0"/>
          </a:p>
        </p:txBody>
      </p:sp>
      <p:pic>
        <p:nvPicPr>
          <p:cNvPr id="5" name="Picture 2" descr="http://mtweb.mtsu.edu/stats/dictionary/images/rrftes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4100" y="4178301"/>
            <a:ext cx="3027700" cy="24571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scrummastercertification.org/wp-content/uploads/2014/04/F-tabl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317" y="1170728"/>
            <a:ext cx="2789680" cy="253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994790"/>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R"/>
          </a:p>
        </p:txBody>
      </p:sp>
      <p:sp>
        <p:nvSpPr>
          <p:cNvPr id="3" name="2 Marcador de contenido"/>
          <p:cNvSpPr>
            <a:spLocks noGrp="1"/>
          </p:cNvSpPr>
          <p:nvPr>
            <p:ph idx="1"/>
          </p:nvPr>
        </p:nvSpPr>
        <p:spPr/>
        <p:txBody>
          <a:bodyPr/>
          <a:lstStyle/>
          <a:p>
            <a:endParaRPr lang="es-C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91" y="28576"/>
            <a:ext cx="7700963" cy="6806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42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7421" y="873457"/>
            <a:ext cx="9182479" cy="5882185"/>
          </a:xfrm>
        </p:spPr>
        <p:txBody>
          <a:bodyPr>
            <a:normAutofit/>
          </a:bodyPr>
          <a:lstStyle/>
          <a:p>
            <a:pPr algn="just"/>
            <a:r>
              <a:rPr lang="es-CR" sz="2400" dirty="0" smtClean="0"/>
              <a:t>¿El </a:t>
            </a:r>
            <a:r>
              <a:rPr lang="es-CR" sz="2400" dirty="0"/>
              <a:t>rechazo de la </a:t>
            </a:r>
            <a:r>
              <a:rPr lang="es-CR" sz="2400" dirty="0" smtClean="0"/>
              <a:t>hipótesis </a:t>
            </a:r>
            <a:r>
              <a:rPr lang="es-CR" sz="2400" dirty="0"/>
              <a:t>acerca de las variancias implica un rechazo de la </a:t>
            </a:r>
            <a:r>
              <a:rPr lang="es-CR" sz="2400" dirty="0" smtClean="0"/>
              <a:t>hipótesis </a:t>
            </a:r>
            <a:r>
              <a:rPr lang="es-CR" sz="2400" dirty="0"/>
              <a:t>de la igualdad de las medias </a:t>
            </a:r>
            <a:r>
              <a:rPr lang="es-CR" sz="2400" dirty="0" smtClean="0"/>
              <a:t>poblacionales? La </a:t>
            </a:r>
            <a:r>
              <a:rPr lang="es-CR" sz="2400" dirty="0"/>
              <a:t>respuesta es </a:t>
            </a:r>
            <a:r>
              <a:rPr lang="es-CR" sz="2400" dirty="0" smtClean="0"/>
              <a:t>afirmativa… </a:t>
            </a:r>
          </a:p>
          <a:p>
            <a:pPr algn="just"/>
            <a:endParaRPr lang="es-CR" sz="2400" dirty="0"/>
          </a:p>
          <a:p>
            <a:pPr algn="just"/>
            <a:r>
              <a:rPr lang="es-CR" sz="2400" dirty="0" smtClean="0"/>
              <a:t>Un </a:t>
            </a:r>
            <a:r>
              <a:rPr lang="es-CR" sz="2400" dirty="0"/>
              <a:t>valor grande de </a:t>
            </a:r>
            <a:r>
              <a:rPr lang="es-CR" sz="2400" dirty="0" smtClean="0"/>
              <a:t>R.V</a:t>
            </a:r>
            <a:r>
              <a:rPr lang="es-CR" sz="2400" dirty="0"/>
              <a:t>. </a:t>
            </a:r>
            <a:r>
              <a:rPr lang="es-CR" sz="2400" dirty="0" smtClean="0"/>
              <a:t>resultó </a:t>
            </a:r>
            <a:r>
              <a:rPr lang="es-CR" sz="2400" dirty="0"/>
              <a:t>del hecho de que el cuadrado medio entre los grupos era considerablemente mayor que el cuadrado medio dentro de los grupos. </a:t>
            </a:r>
            <a:endParaRPr lang="es-CR" sz="2400" dirty="0" smtClean="0"/>
          </a:p>
          <a:p>
            <a:pPr algn="just"/>
            <a:endParaRPr lang="es-CR" sz="2400" dirty="0"/>
          </a:p>
          <a:p>
            <a:pPr algn="just"/>
            <a:r>
              <a:rPr lang="es-CR" sz="2400" dirty="0" smtClean="0"/>
              <a:t>Dado </a:t>
            </a:r>
            <a:r>
              <a:rPr lang="es-CR" sz="2400" dirty="0"/>
              <a:t>que el cuadrado medio entre los grupos se basa en la </a:t>
            </a:r>
            <a:r>
              <a:rPr lang="es-CR" sz="2400" dirty="0" smtClean="0"/>
              <a:t>dispersión </a:t>
            </a:r>
            <a:r>
              <a:rPr lang="es-CR" sz="2400" dirty="0"/>
              <a:t>de las medias muestrales en torno a su media, esta cantidad </a:t>
            </a:r>
            <a:r>
              <a:rPr lang="es-CR" sz="2400" dirty="0" smtClean="0"/>
              <a:t>será </a:t>
            </a:r>
            <a:r>
              <a:rPr lang="es-CR" sz="2400" dirty="0"/>
              <a:t>grande cuando exista una gran discrepancia entre los </a:t>
            </a:r>
            <a:r>
              <a:rPr lang="es-CR" sz="2400" dirty="0" smtClean="0"/>
              <a:t>tamaños </a:t>
            </a:r>
            <a:r>
              <a:rPr lang="es-CR" sz="2400" dirty="0"/>
              <a:t>de las medias muestrales. </a:t>
            </a:r>
            <a:endParaRPr lang="es-CR" sz="2400" dirty="0" smtClean="0"/>
          </a:p>
          <a:p>
            <a:pPr algn="just"/>
            <a:endParaRPr lang="es-CR" sz="2400" dirty="0"/>
          </a:p>
          <a:p>
            <a:pPr algn="just"/>
            <a:r>
              <a:rPr lang="es-CR" sz="2400" dirty="0" smtClean="0"/>
              <a:t>Debido </a:t>
            </a:r>
            <a:r>
              <a:rPr lang="es-CR" sz="2400" dirty="0"/>
              <a:t>a esto, un valor significativo de la </a:t>
            </a:r>
            <a:r>
              <a:rPr lang="es-CR" sz="2400" dirty="0" smtClean="0"/>
              <a:t>R.V. </a:t>
            </a:r>
            <a:r>
              <a:rPr lang="es-CR" sz="2400" dirty="0"/>
              <a:t>indica que se rechace la </a:t>
            </a:r>
            <a:r>
              <a:rPr lang="es-CR" sz="2400" dirty="0" smtClean="0"/>
              <a:t>hipótesis </a:t>
            </a:r>
            <a:r>
              <a:rPr lang="es-CR" sz="2400" dirty="0"/>
              <a:t>nula de la igualdad de las medias poblacionales. 	</a:t>
            </a:r>
          </a:p>
        </p:txBody>
      </p:sp>
      <p:sp>
        <p:nvSpPr>
          <p:cNvPr id="4" name="Título 1"/>
          <p:cNvSpPr>
            <a:spLocks noGrp="1"/>
          </p:cNvSpPr>
          <p:nvPr>
            <p:ph type="title"/>
          </p:nvPr>
        </p:nvSpPr>
        <p:spPr>
          <a:xfrm>
            <a:off x="177421" y="1"/>
            <a:ext cx="11900847" cy="777922"/>
          </a:xfrm>
        </p:spPr>
        <p:txBody>
          <a:bodyPr>
            <a:normAutofit fontScale="90000"/>
          </a:bodyPr>
          <a:lstStyle/>
          <a:p>
            <a:pPr algn="ctr"/>
            <a:r>
              <a:rPr lang="es-CR" dirty="0" smtClean="0"/>
              <a:t>Diseño de una vía: calculo de la estadística de prueba</a:t>
            </a:r>
            <a:endParaRPr lang="es-ES" dirty="0"/>
          </a:p>
        </p:txBody>
      </p:sp>
      <p:pic>
        <p:nvPicPr>
          <p:cNvPr id="36866" name="Picture 2" descr="https://agencelitterairelaens.files.wordpress.com/2013/08/bonhomme_ques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3637" y="1031874"/>
            <a:ext cx="1847850" cy="2482851"/>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valinette.douleur-emotion.com/img-quanta/ManipulationPsychoInversee/secours-extincteurs-conseil-bonhom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2676" y="4209171"/>
            <a:ext cx="2610738" cy="234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215586"/>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help.plot.ly/static/images/how-to-make-a-boxplot/box-plot-all-points.png"/>
          <p:cNvPicPr>
            <a:picLocks noChangeAspect="1" noChangeArrowheads="1"/>
          </p:cNvPicPr>
          <p:nvPr/>
        </p:nvPicPr>
        <p:blipFill rotWithShape="1">
          <a:blip r:embed="rId2">
            <a:extLst>
              <a:ext uri="{28A0092B-C50C-407E-A947-70E740481C1C}">
                <a14:useLocalDpi xmlns:a14="http://schemas.microsoft.com/office/drawing/2010/main" val="0"/>
              </a:ext>
            </a:extLst>
          </a:blip>
          <a:srcRect t="14612" r="25940" b="24542"/>
          <a:stretch/>
        </p:blipFill>
        <p:spPr bwMode="auto">
          <a:xfrm>
            <a:off x="971501" y="566057"/>
            <a:ext cx="10113841" cy="606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159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haerula.com/legacy/R/boxplotTwoWay.png"/>
          <p:cNvPicPr>
            <a:picLocks noChangeAspect="1" noChangeArrowheads="1"/>
          </p:cNvPicPr>
          <p:nvPr/>
        </p:nvPicPr>
        <p:blipFill rotWithShape="1">
          <a:blip r:embed="rId2">
            <a:extLst>
              <a:ext uri="{28A0092B-C50C-407E-A947-70E740481C1C}">
                <a14:useLocalDpi xmlns:a14="http://schemas.microsoft.com/office/drawing/2010/main" val="0"/>
              </a:ext>
            </a:extLst>
          </a:blip>
          <a:srcRect l="4117" t="7365" r="4018" b="6679"/>
          <a:stretch/>
        </p:blipFill>
        <p:spPr bwMode="auto">
          <a:xfrm>
            <a:off x="1927272" y="211015"/>
            <a:ext cx="7709098" cy="641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48267"/>
      </p:ext>
    </p:extLst>
  </p:cSld>
  <p:clrMapOvr>
    <a:masterClrMapping/>
  </p:clrMapOvr>
  <p:transition spd="slow">
    <p:randomBar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364" y="1539022"/>
            <a:ext cx="8625385" cy="4351338"/>
          </a:xfrm>
        </p:spPr>
        <p:txBody>
          <a:bodyPr/>
          <a:lstStyle/>
          <a:p>
            <a:r>
              <a:rPr lang="es-CR" dirty="0" smtClean="0"/>
              <a:t>Cuando se rechaza Ho se concluye que no todas las medias son iguales…</a:t>
            </a:r>
          </a:p>
          <a:p>
            <a:endParaRPr lang="es-CR" dirty="0"/>
          </a:p>
          <a:p>
            <a:r>
              <a:rPr lang="es-CR" dirty="0" smtClean="0"/>
              <a:t>Cuando no se rechaza Ho, se concluye que probablemente todas las medias poblacionales son iguales…</a:t>
            </a:r>
            <a:endParaRPr lang="es-ES" dirty="0"/>
          </a:p>
        </p:txBody>
      </p:sp>
      <p:sp>
        <p:nvSpPr>
          <p:cNvPr id="4" name="Título 1"/>
          <p:cNvSpPr>
            <a:spLocks noGrp="1"/>
          </p:cNvSpPr>
          <p:nvPr>
            <p:ph type="title"/>
          </p:nvPr>
        </p:nvSpPr>
        <p:spPr>
          <a:xfrm>
            <a:off x="327546" y="0"/>
            <a:ext cx="11559654" cy="1174917"/>
          </a:xfrm>
        </p:spPr>
        <p:txBody>
          <a:bodyPr>
            <a:normAutofit/>
          </a:bodyPr>
          <a:lstStyle/>
          <a:p>
            <a:pPr algn="ctr"/>
            <a:r>
              <a:rPr lang="es-CR" dirty="0" smtClean="0"/>
              <a:t>Diseño de una vía: conclusión</a:t>
            </a:r>
            <a:endParaRPr lang="es-ES" dirty="0"/>
          </a:p>
        </p:txBody>
      </p:sp>
      <p:pic>
        <p:nvPicPr>
          <p:cNvPr id="38914" name="Picture 2" descr="https://infodocenligne.files.wordpress.com/2013/04/bonhomme-interrog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2012" y="4071938"/>
            <a:ext cx="30861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http://www.groupeconseilsmcg.com/media/blog/Barometre_bonhomme_ver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4664" y="1354098"/>
            <a:ext cx="3600796" cy="231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0000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4427" y="163774"/>
            <a:ext cx="10515600" cy="832513"/>
          </a:xfrm>
        </p:spPr>
        <p:txBody>
          <a:bodyPr/>
          <a:lstStyle/>
          <a:p>
            <a:r>
              <a:rPr lang="es-CR" dirty="0" smtClean="0"/>
              <a:t>Ejemplo…</a:t>
            </a:r>
            <a:endParaRPr lang="es-ES" dirty="0"/>
          </a:p>
        </p:txBody>
      </p:sp>
      <p:sp>
        <p:nvSpPr>
          <p:cNvPr id="3" name="Marcador de contenido 2"/>
          <p:cNvSpPr>
            <a:spLocks noGrp="1"/>
          </p:cNvSpPr>
          <p:nvPr>
            <p:ph idx="1"/>
          </p:nvPr>
        </p:nvSpPr>
        <p:spPr>
          <a:xfrm>
            <a:off x="334028" y="1147762"/>
            <a:ext cx="8384378" cy="5514109"/>
          </a:xfrm>
        </p:spPr>
        <p:txBody>
          <a:bodyPr>
            <a:normAutofit fontScale="92500"/>
          </a:bodyPr>
          <a:lstStyle/>
          <a:p>
            <a:pPr algn="just"/>
            <a:r>
              <a:rPr lang="es-CR" sz="2400" dirty="0" smtClean="0"/>
              <a:t>Se desea investigar si el nivel de calcio consumido diariamente </a:t>
            </a:r>
            <a:r>
              <a:rPr lang="es-CR" sz="2400" dirty="0"/>
              <a:t>en la dieta como tratamiento no </a:t>
            </a:r>
            <a:r>
              <a:rPr lang="es-CR" sz="2400" dirty="0" smtClean="0"/>
              <a:t>farmacológico de </a:t>
            </a:r>
            <a:r>
              <a:rPr lang="es-CR" sz="2400" dirty="0"/>
              <a:t>la </a:t>
            </a:r>
            <a:r>
              <a:rPr lang="es-CR" sz="2400" dirty="0" smtClean="0"/>
              <a:t>presión sanguínea </a:t>
            </a:r>
            <a:r>
              <a:rPr lang="es-CR" sz="2400" dirty="0"/>
              <a:t>elevada puede influir </a:t>
            </a:r>
            <a:r>
              <a:rPr lang="es-CR" sz="2400" dirty="0" smtClean="0"/>
              <a:t>benéficamente la función </a:t>
            </a:r>
            <a:r>
              <a:rPr lang="es-CR" sz="2400" dirty="0"/>
              <a:t>endotelial </a:t>
            </a:r>
            <a:r>
              <a:rPr lang="es-CR" sz="2400" dirty="0" smtClean="0"/>
              <a:t>en la hipertensión </a:t>
            </a:r>
            <a:r>
              <a:rPr lang="es-CR" sz="2400" dirty="0"/>
              <a:t>experimental </a:t>
            </a:r>
            <a:r>
              <a:rPr lang="es-CR" sz="2400" dirty="0" err="1" smtClean="0"/>
              <a:t>mineralo</a:t>
            </a:r>
            <a:r>
              <a:rPr lang="es-CR" sz="2400" dirty="0" smtClean="0"/>
              <a:t>-corticoide-</a:t>
            </a:r>
            <a:r>
              <a:rPr lang="es-CR" sz="2400" dirty="0" err="1" smtClean="0"/>
              <a:t>NaCl</a:t>
            </a:r>
            <a:r>
              <a:rPr lang="es-CR" sz="2400" dirty="0" smtClean="0"/>
              <a:t>.</a:t>
            </a:r>
          </a:p>
          <a:p>
            <a:pPr algn="just"/>
            <a:endParaRPr lang="es-CR" sz="2400" dirty="0"/>
          </a:p>
          <a:p>
            <a:pPr algn="just"/>
            <a:r>
              <a:rPr lang="es-CR" sz="2400" dirty="0" smtClean="0"/>
              <a:t>Se estudio un tipo de mamífero tomando su presión sanguínea luego de 7 semanas, afectados a 4 tipos de dieta, además de su peso. </a:t>
            </a:r>
          </a:p>
          <a:p>
            <a:pPr algn="just"/>
            <a:endParaRPr lang="es-CR" sz="2400" dirty="0"/>
          </a:p>
          <a:p>
            <a:pPr algn="just"/>
            <a:r>
              <a:rPr lang="es-CR" sz="2400" dirty="0" smtClean="0"/>
              <a:t>Los niveles de tratamiento fueron: sin tratamiento (WKY), dieta rica en calcio (WKY – Ca), dieta con </a:t>
            </a:r>
            <a:r>
              <a:rPr lang="es-CR" sz="2400" dirty="0" err="1" smtClean="0"/>
              <a:t>deoxicorticosterona</a:t>
            </a:r>
            <a:r>
              <a:rPr lang="es-CR" sz="2400" dirty="0" smtClean="0"/>
              <a:t> y </a:t>
            </a:r>
            <a:r>
              <a:rPr lang="es-CR" sz="2400" dirty="0" err="1" smtClean="0"/>
              <a:t>NaCl</a:t>
            </a:r>
            <a:r>
              <a:rPr lang="es-CR" sz="2400" dirty="0" smtClean="0"/>
              <a:t> (DOC), y dieta rica en calcio y tratamiento (DOC-Ca)</a:t>
            </a:r>
          </a:p>
          <a:p>
            <a:pPr algn="just"/>
            <a:endParaRPr lang="es-CR" sz="2400" dirty="0"/>
          </a:p>
          <a:p>
            <a:pPr algn="just"/>
            <a:r>
              <a:rPr lang="es-CR" sz="2400" dirty="0" smtClean="0"/>
              <a:t>Se quiere sabe si los 4 tratamientos tienen  diferentes efectos en el peso promedio en la especie estudiada.</a:t>
            </a:r>
            <a:endParaRPr lang="es-CR" sz="2400" dirty="0"/>
          </a:p>
          <a:p>
            <a:endParaRPr lang="es-ES" sz="2400" dirty="0"/>
          </a:p>
        </p:txBody>
      </p:sp>
      <p:pic>
        <p:nvPicPr>
          <p:cNvPr id="40962" name="Picture 2" descr="http://www.rocklinvet.com/wp-content/uploads/2015/05/v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8137" y="1384300"/>
            <a:ext cx="2503816" cy="1801812"/>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http://www.hillspet.be/images/weurg/pw_standalone_slide_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137" y="3667125"/>
            <a:ext cx="257175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873823"/>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0789" y="933149"/>
            <a:ext cx="10515600" cy="4351338"/>
          </a:xfrm>
        </p:spPr>
        <p:txBody>
          <a:bodyPr>
            <a:normAutofit/>
          </a:bodyPr>
          <a:lstStyle/>
          <a:p>
            <a:r>
              <a:rPr lang="es-CR" sz="2400" dirty="0"/>
              <a:t>Los datos corresponden a los pesos de </a:t>
            </a:r>
            <a:r>
              <a:rPr lang="es-CR" sz="2400" dirty="0" smtClean="0"/>
              <a:t>la especie al </a:t>
            </a:r>
            <a:r>
              <a:rPr lang="es-CR" sz="2400" dirty="0"/>
              <a:t>final del estudio</a:t>
            </a:r>
            <a:r>
              <a:rPr lang="es-CR" sz="2400" dirty="0" smtClean="0"/>
              <a:t>, junto </a:t>
            </a:r>
            <a:r>
              <a:rPr lang="es-CR" sz="2400" dirty="0"/>
              <a:t>con los totales del tratamiento y las </a:t>
            </a:r>
            <a:r>
              <a:rPr lang="es-CR" sz="2400" dirty="0" smtClean="0"/>
              <a:t>medias (ver siguiente cuadro) </a:t>
            </a:r>
            <a:endParaRPr lang="es-ES" sz="2400" dirty="0"/>
          </a:p>
        </p:txBody>
      </p:sp>
      <p:sp>
        <p:nvSpPr>
          <p:cNvPr id="4" name="Título 1"/>
          <p:cNvSpPr>
            <a:spLocks noGrp="1"/>
          </p:cNvSpPr>
          <p:nvPr>
            <p:ph type="title"/>
          </p:nvPr>
        </p:nvSpPr>
        <p:spPr>
          <a:xfrm>
            <a:off x="674427" y="66789"/>
            <a:ext cx="10515600" cy="832513"/>
          </a:xfrm>
        </p:spPr>
        <p:txBody>
          <a:bodyPr/>
          <a:lstStyle/>
          <a:p>
            <a:r>
              <a:rPr lang="es-CR" dirty="0" smtClean="0"/>
              <a:t>Ejemplo…  1. Datos</a:t>
            </a:r>
            <a:endParaRPr lang="es-ES" dirty="0"/>
          </a:p>
        </p:txBody>
      </p:sp>
      <p:graphicFrame>
        <p:nvGraphicFramePr>
          <p:cNvPr id="6" name="5 Tabla"/>
          <p:cNvGraphicFramePr>
            <a:graphicFrameLocks noGrp="1"/>
          </p:cNvGraphicFramePr>
          <p:nvPr>
            <p:extLst>
              <p:ext uri="{D42A27DB-BD31-4B8C-83A1-F6EECF244321}">
                <p14:modId xmlns:p14="http://schemas.microsoft.com/office/powerpoint/2010/main" val="3958702092"/>
              </p:ext>
            </p:extLst>
          </p:nvPr>
        </p:nvGraphicFramePr>
        <p:xfrm>
          <a:off x="450850" y="1714500"/>
          <a:ext cx="4248151" cy="4897755"/>
        </p:xfrm>
        <a:graphic>
          <a:graphicData uri="http://schemas.openxmlformats.org/drawingml/2006/table">
            <a:tbl>
              <a:tblPr>
                <a:tableStyleId>{5C22544A-7EE6-4342-B048-85BDC9FD1C3A}</a:tableStyleId>
              </a:tblPr>
              <a:tblGrid>
                <a:gridCol w="755936"/>
                <a:gridCol w="766583"/>
                <a:gridCol w="681408"/>
                <a:gridCol w="681408"/>
                <a:gridCol w="681408"/>
                <a:gridCol w="681408"/>
              </a:tblGrid>
              <a:tr h="228600">
                <a:tc>
                  <a:txBody>
                    <a:bodyPr/>
                    <a:lstStyle/>
                    <a:p>
                      <a:pPr algn="l" fontAlgn="b"/>
                      <a:endParaRPr lang="es-CR" sz="1400" b="0" i="0" u="none" strike="noStrike" dirty="0">
                        <a:solidFill>
                          <a:srgbClr val="000000"/>
                        </a:solidFill>
                        <a:effectLst/>
                        <a:latin typeface="Calibri"/>
                      </a:endParaRPr>
                    </a:p>
                  </a:txBody>
                  <a:tcPr marL="9525" marR="9525" marT="9525" marB="0" anchor="b"/>
                </a:tc>
                <a:tc>
                  <a:txBody>
                    <a:bodyPr/>
                    <a:lstStyle/>
                    <a:p>
                      <a:pPr algn="ctr" fontAlgn="b"/>
                      <a:r>
                        <a:rPr lang="es-CR" sz="1400" b="1" u="none" strike="noStrike" dirty="0">
                          <a:effectLst/>
                        </a:rPr>
                        <a:t>DOC</a:t>
                      </a:r>
                      <a:endParaRPr lang="es-CR" sz="1400" b="1" i="0" u="none" strike="noStrike" dirty="0">
                        <a:solidFill>
                          <a:srgbClr val="000000"/>
                        </a:solidFill>
                        <a:effectLst/>
                        <a:latin typeface="Calibri"/>
                      </a:endParaRPr>
                    </a:p>
                  </a:txBody>
                  <a:tcPr marL="9525" marR="9525" marT="9525" marB="0" anchor="b"/>
                </a:tc>
                <a:tc>
                  <a:txBody>
                    <a:bodyPr/>
                    <a:lstStyle/>
                    <a:p>
                      <a:pPr algn="ctr" fontAlgn="b"/>
                      <a:r>
                        <a:rPr lang="es-CR" sz="1400" b="1" u="none" strike="noStrike" dirty="0">
                          <a:effectLst/>
                        </a:rPr>
                        <a:t>WKY</a:t>
                      </a:r>
                      <a:endParaRPr lang="es-CR" sz="1400" b="1" i="0" u="none" strike="noStrike" dirty="0">
                        <a:solidFill>
                          <a:srgbClr val="000000"/>
                        </a:solidFill>
                        <a:effectLst/>
                        <a:latin typeface="Calibri"/>
                      </a:endParaRPr>
                    </a:p>
                  </a:txBody>
                  <a:tcPr marL="9525" marR="9525" marT="9525" marB="0" anchor="b"/>
                </a:tc>
                <a:tc>
                  <a:txBody>
                    <a:bodyPr/>
                    <a:lstStyle/>
                    <a:p>
                      <a:pPr algn="ctr" fontAlgn="b"/>
                      <a:r>
                        <a:rPr lang="es-CR" sz="1400" b="1" u="none" strike="noStrike" dirty="0">
                          <a:effectLst/>
                        </a:rPr>
                        <a:t>DOC-Ca</a:t>
                      </a:r>
                      <a:endParaRPr lang="es-CR" sz="1400" b="1" i="0" u="none" strike="noStrike" dirty="0">
                        <a:solidFill>
                          <a:srgbClr val="000000"/>
                        </a:solidFill>
                        <a:effectLst/>
                        <a:latin typeface="Calibri"/>
                      </a:endParaRPr>
                    </a:p>
                  </a:txBody>
                  <a:tcPr marL="9525" marR="9525" marT="9525" marB="0" anchor="b"/>
                </a:tc>
                <a:tc>
                  <a:txBody>
                    <a:bodyPr/>
                    <a:lstStyle/>
                    <a:p>
                      <a:pPr algn="ctr" fontAlgn="b"/>
                      <a:r>
                        <a:rPr lang="es-CR" sz="1400" b="1" u="none" strike="noStrike" dirty="0">
                          <a:effectLst/>
                        </a:rPr>
                        <a:t>WKY-Ca</a:t>
                      </a:r>
                      <a:endParaRPr lang="es-CR" sz="1400" b="1" i="0" u="none" strike="noStrike" dirty="0">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dirty="0">
                          <a:effectLst/>
                        </a:rPr>
                        <a:t>336</a:t>
                      </a:r>
                      <a:endParaRPr lang="es-CR" sz="1400" b="0" i="0" u="none" strike="noStrike" dirty="0">
                        <a:solidFill>
                          <a:srgbClr val="000000"/>
                        </a:solidFill>
                        <a:effectLst/>
                        <a:latin typeface="Calibri"/>
                      </a:endParaRPr>
                    </a:p>
                  </a:txBody>
                  <a:tcPr marL="9525" marR="9525" marT="9525" marB="0" anchor="b"/>
                </a:tc>
                <a:tc>
                  <a:txBody>
                    <a:bodyPr/>
                    <a:lstStyle/>
                    <a:p>
                      <a:pPr algn="ctr" fontAlgn="b"/>
                      <a:r>
                        <a:rPr lang="es-CR" sz="1400" u="none" strike="noStrike">
                          <a:effectLst/>
                        </a:rPr>
                        <a:t>328</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304</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342</a:t>
                      </a:r>
                      <a:endParaRPr lang="es-CR" sz="1400" b="0" i="0" u="none" strike="noStrike">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dirty="0">
                          <a:effectLst/>
                        </a:rPr>
                        <a:t>346</a:t>
                      </a:r>
                      <a:endParaRPr lang="es-CR" sz="1400" b="0" i="0" u="none" strike="noStrike" dirty="0">
                        <a:solidFill>
                          <a:srgbClr val="000000"/>
                        </a:solidFill>
                        <a:effectLst/>
                        <a:latin typeface="Calibri"/>
                      </a:endParaRPr>
                    </a:p>
                  </a:txBody>
                  <a:tcPr marL="9525" marR="9525" marT="9525" marB="0" anchor="b"/>
                </a:tc>
                <a:tc>
                  <a:txBody>
                    <a:bodyPr/>
                    <a:lstStyle/>
                    <a:p>
                      <a:pPr algn="ctr" fontAlgn="b"/>
                      <a:r>
                        <a:rPr lang="es-CR" sz="1400" u="none" strike="noStrike">
                          <a:effectLst/>
                        </a:rPr>
                        <a:t>315</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292</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284</a:t>
                      </a:r>
                      <a:endParaRPr lang="es-CR" sz="1400" b="0" i="0" u="none" strike="noStrike">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269</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dirty="0">
                          <a:effectLst/>
                        </a:rPr>
                        <a:t>343</a:t>
                      </a:r>
                      <a:endParaRPr lang="es-CR" sz="1400" b="0" i="0" u="none" strike="noStrike" dirty="0">
                        <a:solidFill>
                          <a:srgbClr val="000000"/>
                        </a:solidFill>
                        <a:effectLst/>
                        <a:latin typeface="Calibri"/>
                      </a:endParaRPr>
                    </a:p>
                  </a:txBody>
                  <a:tcPr marL="9525" marR="9525" marT="9525" marB="0" anchor="b"/>
                </a:tc>
                <a:tc>
                  <a:txBody>
                    <a:bodyPr/>
                    <a:lstStyle/>
                    <a:p>
                      <a:pPr algn="ctr" fontAlgn="b"/>
                      <a:r>
                        <a:rPr lang="es-CR" sz="1400" u="none" strike="noStrike" dirty="0">
                          <a:effectLst/>
                        </a:rPr>
                        <a:t>299</a:t>
                      </a:r>
                      <a:endParaRPr lang="es-CR" sz="1400" b="0" i="0" u="none" strike="noStrike" dirty="0">
                        <a:solidFill>
                          <a:srgbClr val="000000"/>
                        </a:solidFill>
                        <a:effectLst/>
                        <a:latin typeface="Calibri"/>
                      </a:endParaRPr>
                    </a:p>
                  </a:txBody>
                  <a:tcPr marL="9525" marR="9525" marT="9525" marB="0" anchor="b"/>
                </a:tc>
                <a:tc>
                  <a:txBody>
                    <a:bodyPr/>
                    <a:lstStyle/>
                    <a:p>
                      <a:pPr algn="ctr" fontAlgn="b"/>
                      <a:r>
                        <a:rPr lang="es-CR" sz="1400" u="none" strike="noStrike">
                          <a:effectLst/>
                        </a:rPr>
                        <a:t>334</a:t>
                      </a:r>
                      <a:endParaRPr lang="es-CR" sz="1400" b="0" i="0" u="none" strike="noStrike">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346</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368</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293</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348</a:t>
                      </a:r>
                      <a:endParaRPr lang="es-CR" sz="1400" b="0" i="0" u="none" strike="noStrike">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323</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353</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dirty="0">
                          <a:effectLst/>
                        </a:rPr>
                        <a:t>277</a:t>
                      </a:r>
                      <a:endParaRPr lang="es-CR" sz="1400" b="0" i="0" u="none" strike="noStrike" dirty="0">
                        <a:solidFill>
                          <a:srgbClr val="000000"/>
                        </a:solidFill>
                        <a:effectLst/>
                        <a:latin typeface="Calibri"/>
                      </a:endParaRPr>
                    </a:p>
                  </a:txBody>
                  <a:tcPr marL="9525" marR="9525" marT="9525" marB="0" anchor="b"/>
                </a:tc>
                <a:tc>
                  <a:txBody>
                    <a:bodyPr/>
                    <a:lstStyle/>
                    <a:p>
                      <a:pPr algn="ctr" fontAlgn="b"/>
                      <a:r>
                        <a:rPr lang="es-CR" sz="1400" u="none" strike="noStrike">
                          <a:effectLst/>
                        </a:rPr>
                        <a:t>315</a:t>
                      </a:r>
                      <a:endParaRPr lang="es-CR" sz="1400" b="0" i="0" u="none" strike="noStrike">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309</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374</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dirty="0">
                          <a:effectLst/>
                        </a:rPr>
                        <a:t>303</a:t>
                      </a:r>
                      <a:endParaRPr lang="es-CR" sz="1400" b="0" i="0" u="none" strike="noStrike" dirty="0">
                        <a:solidFill>
                          <a:srgbClr val="000000"/>
                        </a:solidFill>
                        <a:effectLst/>
                        <a:latin typeface="Calibri"/>
                      </a:endParaRPr>
                    </a:p>
                  </a:txBody>
                  <a:tcPr marL="9525" marR="9525" marT="9525" marB="0" anchor="b"/>
                </a:tc>
                <a:tc>
                  <a:txBody>
                    <a:bodyPr/>
                    <a:lstStyle/>
                    <a:p>
                      <a:pPr algn="ctr" fontAlgn="b"/>
                      <a:r>
                        <a:rPr lang="es-CR" sz="1400" u="none" strike="noStrike">
                          <a:effectLst/>
                        </a:rPr>
                        <a:t>313</a:t>
                      </a:r>
                      <a:endParaRPr lang="es-CR" sz="1400" b="0" i="0" u="none" strike="noStrike">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322</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356</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303</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dirty="0">
                          <a:effectLst/>
                        </a:rPr>
                        <a:t>301</a:t>
                      </a:r>
                      <a:endParaRPr lang="es-CR" sz="1400" b="0" i="0" u="none" strike="noStrike" dirty="0">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316</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339</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320</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dirty="0">
                          <a:effectLst/>
                        </a:rPr>
                        <a:t>354</a:t>
                      </a:r>
                      <a:endParaRPr lang="es-CR" sz="1400" b="0" i="0" u="none" strike="noStrike" dirty="0">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300</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343</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324</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dirty="0">
                          <a:effectLst/>
                        </a:rPr>
                        <a:t>346</a:t>
                      </a:r>
                      <a:endParaRPr lang="es-CR" sz="1400" b="0" i="0" u="none" strike="noStrike" dirty="0">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309</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343</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340</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319</a:t>
                      </a:r>
                      <a:endParaRPr lang="es-CR" sz="1400" b="0" i="0" u="none" strike="noStrike">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276</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334</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299</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dirty="0">
                          <a:effectLst/>
                        </a:rPr>
                        <a:t>289</a:t>
                      </a:r>
                      <a:endParaRPr lang="es-CR" sz="1400" b="0" i="0" u="none" strike="noStrike" dirty="0">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306</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333</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279</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322</a:t>
                      </a:r>
                      <a:endParaRPr lang="es-CR" sz="1400" b="0" i="0" u="none" strike="noStrike">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310</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313</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305</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dirty="0">
                          <a:effectLst/>
                        </a:rPr>
                        <a:t>308</a:t>
                      </a:r>
                      <a:endParaRPr lang="es-CR" sz="1400" b="0" i="0" u="none" strike="noStrike" dirty="0">
                        <a:solidFill>
                          <a:srgbClr val="000000"/>
                        </a:solidFill>
                        <a:effectLst/>
                        <a:latin typeface="Calibri"/>
                      </a:endParaRPr>
                    </a:p>
                  </a:txBody>
                  <a:tcPr marL="9525" marR="9525" marT="9525" marB="0" anchor="b"/>
                </a:tc>
                <a:tc>
                  <a:txBody>
                    <a:bodyPr/>
                    <a:lstStyle/>
                    <a:p>
                      <a:pPr algn="l" fontAlgn="b"/>
                      <a:endParaRPr lang="es-CR" sz="1400" b="0" i="0" u="none" strike="noStrike">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302</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333</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290</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325</a:t>
                      </a:r>
                      <a:endParaRPr lang="es-CR" sz="1400" b="0" i="0" u="none" strike="noStrike">
                        <a:solidFill>
                          <a:srgbClr val="000000"/>
                        </a:solidFill>
                        <a:effectLst/>
                        <a:latin typeface="Calibri"/>
                      </a:endParaRPr>
                    </a:p>
                  </a:txBody>
                  <a:tcPr marL="9525" marR="9525" marT="9525" marB="0" anchor="b"/>
                </a:tc>
                <a:tc>
                  <a:txBody>
                    <a:bodyPr/>
                    <a:lstStyle/>
                    <a:p>
                      <a:pPr algn="l" fontAlgn="b"/>
                      <a:endParaRPr lang="es-CR" sz="1400" b="0" i="0" u="none" strike="noStrike" dirty="0">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269</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372</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300</a:t>
                      </a:r>
                      <a:endParaRPr lang="es-CR" sz="1400" b="0" i="0" u="none" strike="noStrike">
                        <a:solidFill>
                          <a:srgbClr val="000000"/>
                        </a:solidFill>
                        <a:effectLst/>
                        <a:latin typeface="Calibri"/>
                      </a:endParaRPr>
                    </a:p>
                  </a:txBody>
                  <a:tcPr marL="9525" marR="9525" marT="9525" marB="0" anchor="b"/>
                </a:tc>
                <a:tc>
                  <a:txBody>
                    <a:bodyPr/>
                    <a:lstStyle/>
                    <a:p>
                      <a:pPr algn="ctr" fontAlgn="b"/>
                      <a:endParaRPr lang="es-CR" sz="1400" b="0" i="0" u="none" strike="noStrike">
                        <a:solidFill>
                          <a:srgbClr val="000000"/>
                        </a:solidFill>
                        <a:effectLst/>
                        <a:latin typeface="Calibri"/>
                      </a:endParaRPr>
                    </a:p>
                  </a:txBody>
                  <a:tcPr marL="9525" marR="9525" marT="9525" marB="0" anchor="b"/>
                </a:tc>
                <a:tc>
                  <a:txBody>
                    <a:bodyPr/>
                    <a:lstStyle/>
                    <a:p>
                      <a:pPr algn="l" fontAlgn="b"/>
                      <a:endParaRPr lang="es-CR" sz="1400" b="0" i="0" u="none" strike="noStrike" dirty="0">
                        <a:solidFill>
                          <a:srgbClr val="000000"/>
                        </a:solidFill>
                        <a:effectLst/>
                        <a:latin typeface="Calibri"/>
                      </a:endParaRPr>
                    </a:p>
                  </a:txBody>
                  <a:tcPr marL="9525" marR="9525" marT="9525" marB="0" anchor="b"/>
                </a:tc>
              </a:tr>
              <a:tr h="245745">
                <a:tc>
                  <a:txBody>
                    <a:bodyPr/>
                    <a:lstStyle/>
                    <a:p>
                      <a:pPr algn="l" fontAlgn="b"/>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311</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 </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312</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u="none" strike="noStrike">
                          <a:effectLst/>
                        </a:rPr>
                        <a:t> </a:t>
                      </a:r>
                      <a:endParaRPr lang="es-CR" sz="1400" b="0" i="0" u="none" strike="noStrike">
                        <a:solidFill>
                          <a:srgbClr val="000000"/>
                        </a:solidFill>
                        <a:effectLst/>
                        <a:latin typeface="Calibri"/>
                      </a:endParaRPr>
                    </a:p>
                  </a:txBody>
                  <a:tcPr marL="9525" marR="9525" marT="9525" marB="0" anchor="b"/>
                </a:tc>
                <a:tc>
                  <a:txBody>
                    <a:bodyPr/>
                    <a:lstStyle/>
                    <a:p>
                      <a:pPr algn="ctr" fontAlgn="b"/>
                      <a:r>
                        <a:rPr lang="es-CR" sz="1400" b="1" u="none" strike="noStrike" dirty="0">
                          <a:effectLst/>
                        </a:rPr>
                        <a:t>Total</a:t>
                      </a:r>
                      <a:endParaRPr lang="es-CR" sz="1400" b="1" i="0" u="none" strike="noStrike" dirty="0">
                        <a:solidFill>
                          <a:srgbClr val="000000"/>
                        </a:solidFill>
                        <a:effectLst/>
                        <a:latin typeface="Calibri"/>
                      </a:endParaRPr>
                    </a:p>
                  </a:txBody>
                  <a:tcPr marL="9525" marR="9525" marT="9525" marB="0" anchor="b"/>
                </a:tc>
              </a:tr>
              <a:tr h="245745">
                <a:tc>
                  <a:txBody>
                    <a:bodyPr/>
                    <a:lstStyle/>
                    <a:p>
                      <a:pPr algn="l" fontAlgn="b"/>
                      <a:r>
                        <a:rPr lang="es-CR" sz="1400" b="1" u="none" strike="noStrike" dirty="0">
                          <a:effectLst/>
                        </a:rPr>
                        <a:t>Promedio</a:t>
                      </a:r>
                      <a:endParaRPr lang="es-CR" sz="1400" b="1" i="0" u="none" strike="noStrike" dirty="0">
                        <a:solidFill>
                          <a:srgbClr val="000000"/>
                        </a:solidFill>
                        <a:effectLst/>
                        <a:latin typeface="Calibri"/>
                      </a:endParaRPr>
                    </a:p>
                  </a:txBody>
                  <a:tcPr marL="9525" marR="9525" marT="9525" marB="0" anchor="b"/>
                </a:tc>
                <a:tc>
                  <a:txBody>
                    <a:bodyPr/>
                    <a:lstStyle/>
                    <a:p>
                      <a:pPr algn="ctr" fontAlgn="b"/>
                      <a:r>
                        <a:rPr lang="es-CR" sz="1400" b="1" u="none" strike="noStrike">
                          <a:effectLst/>
                        </a:rPr>
                        <a:t>309,38</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a:effectLst/>
                        </a:rPr>
                        <a:t>343,13</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a:effectLst/>
                        </a:rPr>
                        <a:t>302,50</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dirty="0">
                          <a:effectLst/>
                        </a:rPr>
                        <a:t>321,43</a:t>
                      </a:r>
                      <a:endParaRPr lang="es-CR" sz="1400" b="1" i="0" u="none" strike="noStrike" dirty="0">
                        <a:solidFill>
                          <a:srgbClr val="000000"/>
                        </a:solidFill>
                        <a:effectLst/>
                        <a:latin typeface="Calibri"/>
                      </a:endParaRPr>
                    </a:p>
                  </a:txBody>
                  <a:tcPr marL="9525" marR="9525" marT="9525" marB="0" anchor="b"/>
                </a:tc>
                <a:tc>
                  <a:txBody>
                    <a:bodyPr/>
                    <a:lstStyle/>
                    <a:p>
                      <a:pPr algn="ctr" fontAlgn="b"/>
                      <a:r>
                        <a:rPr lang="es-CR" sz="1400" b="1" u="none" strike="noStrike" dirty="0">
                          <a:effectLst/>
                        </a:rPr>
                        <a:t>318,64</a:t>
                      </a:r>
                      <a:endParaRPr lang="es-CR" sz="1400" b="1" i="0" u="none" strike="noStrike" dirty="0">
                        <a:solidFill>
                          <a:srgbClr val="000000"/>
                        </a:solidFill>
                        <a:effectLst/>
                        <a:latin typeface="Calibri"/>
                      </a:endParaRPr>
                    </a:p>
                  </a:txBody>
                  <a:tcPr marL="9525" marR="9525" marT="9525" marB="0" anchor="b"/>
                </a:tc>
              </a:tr>
              <a:tr h="245745">
                <a:tc>
                  <a:txBody>
                    <a:bodyPr/>
                    <a:lstStyle/>
                    <a:p>
                      <a:pPr algn="l" fontAlgn="b"/>
                      <a:r>
                        <a:rPr lang="es-CR" sz="1400" b="1" u="none" strike="noStrike">
                          <a:effectLst/>
                        </a:rPr>
                        <a:t>Total</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a:effectLst/>
                        </a:rPr>
                        <a:t>4950</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a:effectLst/>
                        </a:rPr>
                        <a:t>5147</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a:effectLst/>
                        </a:rPr>
                        <a:t>4840</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a:effectLst/>
                        </a:rPr>
                        <a:t>4500</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dirty="0">
                          <a:effectLst/>
                        </a:rPr>
                        <a:t>19437</a:t>
                      </a:r>
                      <a:endParaRPr lang="es-CR" sz="1400" b="1" i="0" u="none" strike="noStrike" dirty="0">
                        <a:solidFill>
                          <a:srgbClr val="000000"/>
                        </a:solidFill>
                        <a:effectLst/>
                        <a:latin typeface="Calibri"/>
                      </a:endParaRPr>
                    </a:p>
                  </a:txBody>
                  <a:tcPr marL="9525" marR="9525" marT="9525" marB="0" anchor="b"/>
                </a:tc>
              </a:tr>
              <a:tr h="245745">
                <a:tc>
                  <a:txBody>
                    <a:bodyPr/>
                    <a:lstStyle/>
                    <a:p>
                      <a:pPr algn="l" fontAlgn="b"/>
                      <a:r>
                        <a:rPr lang="es-CR" sz="1400" b="1" u="none" strike="noStrike">
                          <a:effectLst/>
                        </a:rPr>
                        <a:t>Muestra</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a:effectLst/>
                        </a:rPr>
                        <a:t>16</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a:effectLst/>
                        </a:rPr>
                        <a:t>15</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a:effectLst/>
                        </a:rPr>
                        <a:t>16</a:t>
                      </a:r>
                      <a:endParaRPr lang="es-CR" sz="1400" b="1" i="0" u="none" strike="noStrike">
                        <a:solidFill>
                          <a:srgbClr val="000000"/>
                        </a:solidFill>
                        <a:effectLst/>
                        <a:latin typeface="Calibri"/>
                      </a:endParaRPr>
                    </a:p>
                  </a:txBody>
                  <a:tcPr marL="9525" marR="9525" marT="9525" marB="0" anchor="b"/>
                </a:tc>
                <a:tc>
                  <a:txBody>
                    <a:bodyPr/>
                    <a:lstStyle/>
                    <a:p>
                      <a:pPr algn="ctr" fontAlgn="b"/>
                      <a:r>
                        <a:rPr lang="es-CR" sz="1400" b="1" u="none" strike="noStrike" dirty="0">
                          <a:effectLst/>
                        </a:rPr>
                        <a:t>14</a:t>
                      </a:r>
                      <a:endParaRPr lang="es-CR" sz="1400" b="1" i="0" u="none" strike="noStrike" dirty="0">
                        <a:solidFill>
                          <a:srgbClr val="000000"/>
                        </a:solidFill>
                        <a:effectLst/>
                        <a:latin typeface="Calibri"/>
                      </a:endParaRPr>
                    </a:p>
                  </a:txBody>
                  <a:tcPr marL="9525" marR="9525" marT="9525" marB="0" anchor="b"/>
                </a:tc>
                <a:tc>
                  <a:txBody>
                    <a:bodyPr/>
                    <a:lstStyle/>
                    <a:p>
                      <a:pPr algn="l" fontAlgn="b"/>
                      <a:endParaRPr lang="es-CR" sz="1400" b="1" i="0" u="none" strike="noStrike" dirty="0">
                        <a:solidFill>
                          <a:srgbClr val="000000"/>
                        </a:solidFill>
                        <a:effectLst/>
                        <a:latin typeface="Calibri"/>
                      </a:endParaRPr>
                    </a:p>
                  </a:txBody>
                  <a:tcPr marL="9525" marR="9525" marT="9525" marB="0" anchor="b"/>
                </a:tc>
              </a:tr>
            </a:tbl>
          </a:graphicData>
        </a:graphic>
      </p:graphicFrame>
      <p:pic>
        <p:nvPicPr>
          <p:cNvPr id="1028" name="Picture 4" descr="http://datorama.com/wp-content/uploads/2014/05/pc.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33" y="2071686"/>
            <a:ext cx="3802117" cy="380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211699"/>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674427" y="66789"/>
            <a:ext cx="10515600" cy="832513"/>
          </a:xfrm>
        </p:spPr>
        <p:txBody>
          <a:bodyPr/>
          <a:lstStyle/>
          <a:p>
            <a:r>
              <a:rPr lang="es-CR" dirty="0" smtClean="0"/>
              <a:t>Ejemplo…  1. Datos</a:t>
            </a:r>
            <a:endParaRPr lang="es-E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572" y="1288422"/>
            <a:ext cx="7833447" cy="5430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6845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80210"/>
            <a:ext cx="10515600" cy="879932"/>
          </a:xfrm>
        </p:spPr>
        <p:txBody>
          <a:bodyPr/>
          <a:lstStyle/>
          <a:p>
            <a:pPr algn="ctr"/>
            <a:r>
              <a:rPr lang="es-CR" dirty="0" smtClean="0"/>
              <a:t>Fundamentos del ANOVA</a:t>
            </a:r>
            <a:endParaRPr lang="es-ES" dirty="0"/>
          </a:p>
        </p:txBody>
      </p:sp>
      <p:sp>
        <p:nvSpPr>
          <p:cNvPr id="3" name="Marcador de contenido 2"/>
          <p:cNvSpPr>
            <a:spLocks noGrp="1"/>
          </p:cNvSpPr>
          <p:nvPr>
            <p:ph idx="1"/>
          </p:nvPr>
        </p:nvSpPr>
        <p:spPr>
          <a:xfrm>
            <a:off x="244641" y="1087688"/>
            <a:ext cx="8033084" cy="5553744"/>
          </a:xfrm>
        </p:spPr>
        <p:txBody>
          <a:bodyPr>
            <a:normAutofit/>
          </a:bodyPr>
          <a:lstStyle/>
          <a:p>
            <a:pPr algn="just"/>
            <a:r>
              <a:rPr lang="es-CR" sz="2400" dirty="0" smtClean="0"/>
              <a:t>El Análisis de variancia (ANOVA), se origina en los análisis derivados de experimentos. </a:t>
            </a:r>
          </a:p>
          <a:p>
            <a:pPr algn="just"/>
            <a:endParaRPr lang="es-CR" sz="2400" dirty="0"/>
          </a:p>
          <a:p>
            <a:pPr algn="just"/>
            <a:r>
              <a:rPr lang="es-CR" sz="2400" dirty="0" smtClean="0"/>
              <a:t>El ANOVA se utiliza para cumplir dos objetivos</a:t>
            </a:r>
          </a:p>
          <a:p>
            <a:pPr marL="0" indent="0" algn="just">
              <a:buNone/>
            </a:pPr>
            <a:endParaRPr lang="es-CR" sz="2400" dirty="0" smtClean="0"/>
          </a:p>
          <a:p>
            <a:pPr marL="914400" lvl="1" indent="-457200" algn="just">
              <a:buFont typeface="+mj-lt"/>
              <a:buAutoNum type="arabicPeriod"/>
            </a:pPr>
            <a:r>
              <a:rPr lang="es-CR" sz="2000" dirty="0" smtClean="0"/>
              <a:t>Estimar y probar hipótesis respecto a las variancias</a:t>
            </a:r>
          </a:p>
          <a:p>
            <a:pPr marL="914400" lvl="1" indent="-457200" algn="just">
              <a:buFont typeface="+mj-lt"/>
              <a:buAutoNum type="arabicPeriod"/>
            </a:pPr>
            <a:r>
              <a:rPr lang="es-CR" sz="2000" dirty="0" smtClean="0"/>
              <a:t>Estimar y probar hipótesis respecto a las medias</a:t>
            </a:r>
          </a:p>
          <a:p>
            <a:pPr marL="0" indent="0" algn="just">
              <a:buNone/>
            </a:pPr>
            <a:endParaRPr lang="es-CR" sz="2400" dirty="0"/>
          </a:p>
          <a:p>
            <a:pPr algn="just"/>
            <a:r>
              <a:rPr lang="es-CR" sz="2400" dirty="0" smtClean="0"/>
              <a:t>Se estudia únicamente las hipótesis respecto a las medias.</a:t>
            </a:r>
          </a:p>
          <a:p>
            <a:pPr algn="just"/>
            <a:endParaRPr lang="es-CR" sz="2400" dirty="0"/>
          </a:p>
          <a:p>
            <a:pPr algn="just"/>
            <a:r>
              <a:rPr lang="es-CR" sz="2400" dirty="0" smtClean="0"/>
              <a:t>En los temas anteriores se probó como hacer PH bajo la comparación de 1 </a:t>
            </a:r>
            <a:r>
              <a:rPr lang="es-CR" sz="2400" dirty="0" err="1" smtClean="0"/>
              <a:t>ó</a:t>
            </a:r>
            <a:r>
              <a:rPr lang="es-CR" sz="2400" dirty="0" smtClean="0"/>
              <a:t> 2 medias. El ANOVA se aplica para más de dos medias.</a:t>
            </a:r>
            <a:endParaRPr lang="es-CR" sz="2400" dirty="0"/>
          </a:p>
        </p:txBody>
      </p:sp>
      <p:sp>
        <p:nvSpPr>
          <p:cNvPr id="4" name="AutoShape 2" descr="https://master-blog.questionpro.com/wp-content/uploads/2016/03/rsz_anova.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3316" name="Picture 4" descr="Résultat de recherche d'images pour &quot;Anova&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9473" y="1225550"/>
            <a:ext cx="3260727"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s://encrypted-tbn0.gstatic.com/images?q=tbn:ANd9GcR110nnktNA6YNao3R8o277mnQ5OWGBJtrt0KkpMu1jf4EsmWLq"/>
          <p:cNvPicPr>
            <a:picLocks noChangeAspect="1" noChangeArrowheads="1"/>
          </p:cNvPicPr>
          <p:nvPr/>
        </p:nvPicPr>
        <p:blipFill rotWithShape="1">
          <a:blip r:embed="rId3">
            <a:extLst>
              <a:ext uri="{28A0092B-C50C-407E-A947-70E740481C1C}">
                <a14:useLocalDpi xmlns:a14="http://schemas.microsoft.com/office/drawing/2010/main" val="0"/>
              </a:ext>
            </a:extLst>
          </a:blip>
          <a:srcRect t="27259" b="28889"/>
          <a:stretch/>
        </p:blipFill>
        <p:spPr bwMode="auto">
          <a:xfrm>
            <a:off x="8722430" y="4419600"/>
            <a:ext cx="2814811" cy="147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337461"/>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42454" y="1188316"/>
            <a:ext cx="10515600" cy="5461866"/>
          </a:xfrm>
        </p:spPr>
        <p:txBody>
          <a:bodyPr>
            <a:normAutofit/>
          </a:bodyPr>
          <a:lstStyle/>
          <a:p>
            <a:pPr marL="0" indent="0">
              <a:buNone/>
            </a:pPr>
            <a:r>
              <a:rPr lang="es-CR" sz="2400" dirty="0" smtClean="0"/>
              <a:t>2. </a:t>
            </a:r>
            <a:r>
              <a:rPr lang="es-CR" sz="2400" b="1" dirty="0" smtClean="0"/>
              <a:t>Supuestos</a:t>
            </a:r>
            <a:r>
              <a:rPr lang="es-CR" sz="2400" dirty="0" smtClean="0"/>
              <a:t>: los </a:t>
            </a:r>
            <a:r>
              <a:rPr lang="es-CR" sz="2400" dirty="0"/>
              <a:t>cuatro conjuntos de datos </a:t>
            </a:r>
            <a:r>
              <a:rPr lang="es-CR" sz="2400" dirty="0" smtClean="0"/>
              <a:t>forman muestras </a:t>
            </a:r>
            <a:r>
              <a:rPr lang="es-CR" sz="2400" dirty="0"/>
              <a:t>aleatorias simples e independientes, </a:t>
            </a:r>
            <a:r>
              <a:rPr lang="es-CR" sz="2400" dirty="0" smtClean="0"/>
              <a:t>extraídas </a:t>
            </a:r>
            <a:r>
              <a:rPr lang="es-CR" sz="2400" dirty="0"/>
              <a:t>de </a:t>
            </a:r>
            <a:r>
              <a:rPr lang="es-CR" sz="2400" dirty="0" smtClean="0"/>
              <a:t>cuatro poblaciones </a:t>
            </a:r>
            <a:r>
              <a:rPr lang="es-CR" sz="2400" dirty="0"/>
              <a:t>que son similares excepto por la </a:t>
            </a:r>
            <a:r>
              <a:rPr lang="es-CR" sz="2400" dirty="0" smtClean="0"/>
              <a:t>condición estudiada. Además las poblaciones </a:t>
            </a:r>
            <a:r>
              <a:rPr lang="es-CR" sz="2400" dirty="0"/>
              <a:t>de mediciones siguen una </a:t>
            </a:r>
            <a:r>
              <a:rPr lang="es-CR" sz="2400" dirty="0" smtClean="0"/>
              <a:t>distribución normal </a:t>
            </a:r>
            <a:r>
              <a:rPr lang="es-CR" sz="2400" dirty="0"/>
              <a:t>con variancias iguales</a:t>
            </a:r>
            <a:r>
              <a:rPr lang="es-CR" sz="2400" dirty="0" smtClean="0"/>
              <a:t>.</a:t>
            </a:r>
          </a:p>
          <a:p>
            <a:pPr marL="0" indent="0">
              <a:buNone/>
            </a:pPr>
            <a:endParaRPr lang="es-CR" sz="2400" dirty="0"/>
          </a:p>
          <a:p>
            <a:pPr marL="0" indent="0">
              <a:buNone/>
            </a:pPr>
            <a:r>
              <a:rPr lang="es-CR" sz="2400" dirty="0" smtClean="0"/>
              <a:t>3. </a:t>
            </a:r>
            <a:r>
              <a:rPr lang="es-CR" sz="2400" b="1" dirty="0" smtClean="0"/>
              <a:t>Hipótesis</a:t>
            </a:r>
            <a:r>
              <a:rPr lang="es-CR" sz="2400" dirty="0" smtClean="0"/>
              <a:t>: </a:t>
            </a:r>
          </a:p>
          <a:p>
            <a:pPr marL="0" indent="0">
              <a:buNone/>
            </a:pPr>
            <a:endParaRPr lang="es-CR" sz="2400" dirty="0"/>
          </a:p>
          <a:p>
            <a:pPr marL="0" indent="0">
              <a:buNone/>
            </a:pPr>
            <a:endParaRPr lang="es-CR" sz="2400" dirty="0" smtClean="0"/>
          </a:p>
          <a:p>
            <a:pPr marL="0" indent="0">
              <a:buNone/>
            </a:pPr>
            <a:endParaRPr lang="es-CR" sz="2400" dirty="0"/>
          </a:p>
          <a:p>
            <a:pPr marL="0" indent="0">
              <a:buNone/>
            </a:pPr>
            <a:r>
              <a:rPr lang="es-CR" sz="2400" dirty="0" smtClean="0"/>
              <a:t>4. </a:t>
            </a:r>
            <a:r>
              <a:rPr lang="es-CR" sz="2400" b="1" dirty="0" smtClean="0"/>
              <a:t>Estadística de prueba</a:t>
            </a:r>
            <a:r>
              <a:rPr lang="es-CR" sz="2400" dirty="0" smtClean="0"/>
              <a:t>: </a:t>
            </a:r>
            <a:endParaRPr lang="es-CR" sz="2400" dirty="0"/>
          </a:p>
        </p:txBody>
      </p:sp>
      <p:sp>
        <p:nvSpPr>
          <p:cNvPr id="4" name="Título 1"/>
          <p:cNvSpPr>
            <a:spLocks noGrp="1"/>
          </p:cNvSpPr>
          <p:nvPr>
            <p:ph type="title"/>
          </p:nvPr>
        </p:nvSpPr>
        <p:spPr>
          <a:xfrm>
            <a:off x="674427" y="66789"/>
            <a:ext cx="10515600" cy="832513"/>
          </a:xfrm>
        </p:spPr>
        <p:txBody>
          <a:bodyPr/>
          <a:lstStyle/>
          <a:p>
            <a:r>
              <a:rPr lang="es-CR" dirty="0" smtClean="0"/>
              <a:t>Ejemplo…  seguimos….</a:t>
            </a:r>
            <a:endParaRPr lang="es-ES" dirty="0"/>
          </a:p>
        </p:txBody>
      </p:sp>
      <mc:AlternateContent xmlns:mc="http://schemas.openxmlformats.org/markup-compatibility/2006" xmlns:a14="http://schemas.microsoft.com/office/drawing/2010/main">
        <mc:Choice Requires="a14">
          <p:sp>
            <p:nvSpPr>
              <p:cNvPr id="5" name="4 Rectángulo"/>
              <p:cNvSpPr/>
              <p:nvPr/>
            </p:nvSpPr>
            <p:spPr>
              <a:xfrm>
                <a:off x="2549236" y="3104695"/>
                <a:ext cx="6096000" cy="94461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s-CR" sz="2400" i="1">
                              <a:latin typeface="Cambria Math" panose="02040503050406030204" pitchFamily="18" charset="0"/>
                            </a:rPr>
                          </m:ctrlPr>
                        </m:sSubPr>
                        <m:e>
                          <m:r>
                            <a:rPr lang="es-CR" sz="2400" i="1">
                              <a:latin typeface="Cambria Math"/>
                            </a:rPr>
                            <m:t>𝐻</m:t>
                          </m:r>
                        </m:e>
                        <m:sub>
                          <m:r>
                            <a:rPr lang="es-CR" sz="2400" i="1">
                              <a:latin typeface="Cambria Math"/>
                            </a:rPr>
                            <m:t>0</m:t>
                          </m:r>
                        </m:sub>
                      </m:sSub>
                      <m:r>
                        <a:rPr lang="es-CR" sz="2400" i="1">
                          <a:latin typeface="Cambria Math"/>
                        </a:rPr>
                        <m:t>: </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1</m:t>
                          </m:r>
                        </m:sub>
                      </m:sSub>
                      <m:r>
                        <a:rPr lang="es-CR" sz="2400" i="1">
                          <a:latin typeface="Cambria Math"/>
                        </a:rPr>
                        <m:t>=</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2</m:t>
                          </m:r>
                        </m:sub>
                      </m:sSub>
                      <m:r>
                        <a:rPr lang="es-CR" sz="2400" i="1">
                          <a:latin typeface="Cambria Math"/>
                        </a:rPr>
                        <m:t>=</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3</m:t>
                          </m:r>
                        </m:sub>
                      </m:sSub>
                      <m:r>
                        <a:rPr lang="es-CR" sz="2400" i="1">
                          <a:latin typeface="Cambria Math"/>
                        </a:rPr>
                        <m:t>=</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4</m:t>
                          </m:r>
                        </m:sub>
                      </m:sSub>
                    </m:oMath>
                    <m:oMath xmlns:m="http://schemas.openxmlformats.org/officeDocument/2006/math">
                      <m:sSub>
                        <m:sSubPr>
                          <m:ctrlPr>
                            <a:rPr lang="es-CR" sz="2400" i="1">
                              <a:latin typeface="Cambria Math" panose="02040503050406030204" pitchFamily="18" charset="0"/>
                            </a:rPr>
                          </m:ctrlPr>
                        </m:sSubPr>
                        <m:e>
                          <m:r>
                            <a:rPr lang="es-CR" sz="2400" i="1">
                              <a:latin typeface="Cambria Math"/>
                            </a:rPr>
                            <m:t>𝐻</m:t>
                          </m:r>
                        </m:e>
                        <m:sub>
                          <m:r>
                            <a:rPr lang="es-CR" sz="2400" i="1">
                              <a:latin typeface="Cambria Math"/>
                            </a:rPr>
                            <m:t>𝐴</m:t>
                          </m:r>
                        </m:sub>
                      </m:sSub>
                      <m:r>
                        <a:rPr lang="es-CR" sz="2400" i="1">
                          <a:latin typeface="Cambria Math"/>
                        </a:rPr>
                        <m:t>:</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𝑖</m:t>
                          </m:r>
                        </m:sub>
                      </m:sSub>
                      <m:r>
                        <a:rPr lang="es-CR" sz="2400" i="1">
                          <a:latin typeface="Cambria Math"/>
                        </a:rPr>
                        <m:t>≠ </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𝑗</m:t>
                          </m:r>
                        </m:sub>
                      </m:sSub>
                    </m:oMath>
                  </m:oMathPara>
                </a14:m>
                <a:endParaRPr lang="es-CR" sz="2400" dirty="0"/>
              </a:p>
            </p:txBody>
          </p:sp>
        </mc:Choice>
        <mc:Fallback xmlns="">
          <p:sp>
            <p:nvSpPr>
              <p:cNvPr id="5" name="4 Rectángulo"/>
              <p:cNvSpPr>
                <a:spLocks noRot="1" noChangeAspect="1" noMove="1" noResize="1" noEditPoints="1" noAdjustHandles="1" noChangeArrowheads="1" noChangeShapeType="1" noTextEdit="1"/>
              </p:cNvSpPr>
              <p:nvPr/>
            </p:nvSpPr>
            <p:spPr>
              <a:xfrm>
                <a:off x="2549236" y="3104695"/>
                <a:ext cx="6096000" cy="944618"/>
              </a:xfrm>
              <a:prstGeom prst="rect">
                <a:avLst/>
              </a:prstGeom>
              <a:blipFill rotWithShape="1">
                <a:blip r:embed="rId2"/>
                <a:stretch>
                  <a:fillRect b="-5161"/>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5 Rectángulo"/>
              <p:cNvSpPr/>
              <p:nvPr/>
            </p:nvSpPr>
            <p:spPr>
              <a:xfrm>
                <a:off x="3980250" y="4900352"/>
                <a:ext cx="3307241" cy="8485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CR" sz="2400" i="1">
                          <a:latin typeface="Cambria Math"/>
                        </a:rPr>
                        <m:t>𝑅</m:t>
                      </m:r>
                      <m:r>
                        <a:rPr lang="es-CR" sz="2400" i="1">
                          <a:latin typeface="Cambria Math"/>
                        </a:rPr>
                        <m:t>.</m:t>
                      </m:r>
                      <m:r>
                        <a:rPr lang="es-CR" sz="2400" i="1">
                          <a:latin typeface="Cambria Math"/>
                        </a:rPr>
                        <m:t>𝑉</m:t>
                      </m:r>
                      <m:r>
                        <a:rPr lang="es-CR" sz="2400" i="1">
                          <a:latin typeface="Cambria Math"/>
                        </a:rPr>
                        <m:t>.=</m:t>
                      </m:r>
                      <m:f>
                        <m:fPr>
                          <m:ctrlPr>
                            <a:rPr lang="es-CR" sz="2400" i="1">
                              <a:latin typeface="Cambria Math" panose="02040503050406030204" pitchFamily="18" charset="0"/>
                            </a:rPr>
                          </m:ctrlPr>
                        </m:fPr>
                        <m:num>
                          <m:r>
                            <a:rPr lang="es-CR" sz="2400" i="1">
                              <a:latin typeface="Cambria Math"/>
                            </a:rPr>
                            <m:t>𝐶</m:t>
                          </m:r>
                          <m:sSub>
                            <m:sSubPr>
                              <m:ctrlPr>
                                <a:rPr lang="es-CR" sz="2400" i="1">
                                  <a:latin typeface="Cambria Math" panose="02040503050406030204" pitchFamily="18" charset="0"/>
                                </a:rPr>
                              </m:ctrlPr>
                            </m:sSubPr>
                            <m:e>
                              <m:r>
                                <a:rPr lang="es-CR" sz="2400" i="1">
                                  <a:latin typeface="Cambria Math"/>
                                </a:rPr>
                                <m:t>𝑀</m:t>
                              </m:r>
                            </m:e>
                            <m:sub>
                              <m:r>
                                <a:rPr lang="es-CR" sz="2400" i="1">
                                  <a:latin typeface="Cambria Math"/>
                                </a:rPr>
                                <m:t>𝑒𝑛𝑡𝑟𝑒</m:t>
                              </m:r>
                            </m:sub>
                          </m:sSub>
                        </m:num>
                        <m:den>
                          <m:r>
                            <a:rPr lang="es-CR" sz="2400" i="1">
                              <a:latin typeface="Cambria Math"/>
                            </a:rPr>
                            <m:t>𝐶</m:t>
                          </m:r>
                          <m:sSub>
                            <m:sSubPr>
                              <m:ctrlPr>
                                <a:rPr lang="es-CR" sz="2400" i="1">
                                  <a:latin typeface="Cambria Math" panose="02040503050406030204" pitchFamily="18" charset="0"/>
                                </a:rPr>
                              </m:ctrlPr>
                            </m:sSubPr>
                            <m:e>
                              <m:r>
                                <a:rPr lang="es-CR" sz="2400" i="1">
                                  <a:latin typeface="Cambria Math"/>
                                </a:rPr>
                                <m:t>𝑀</m:t>
                              </m:r>
                            </m:e>
                            <m:sub>
                              <m:r>
                                <a:rPr lang="es-CR" sz="2400" i="1">
                                  <a:latin typeface="Cambria Math"/>
                                </a:rPr>
                                <m:t>𝑑𝑒𝑛𝑡𝑟𝑜</m:t>
                              </m:r>
                            </m:sub>
                          </m:sSub>
                        </m:den>
                      </m:f>
                      <m:r>
                        <a:rPr lang="es-CR" sz="2400" i="1">
                          <a:latin typeface="Cambria Math"/>
                        </a:rPr>
                        <m:t> </m:t>
                      </m:r>
                    </m:oMath>
                  </m:oMathPara>
                </a14:m>
                <a:endParaRPr lang="es-CR" sz="2400" dirty="0"/>
              </a:p>
            </p:txBody>
          </p:sp>
        </mc:Choice>
        <mc:Fallback xmlns="">
          <p:sp>
            <p:nvSpPr>
              <p:cNvPr id="6" name="5 Rectángulo"/>
              <p:cNvSpPr>
                <a:spLocks noRot="1" noChangeAspect="1" noMove="1" noResize="1" noEditPoints="1" noAdjustHandles="1" noChangeArrowheads="1" noChangeShapeType="1" noTextEdit="1"/>
              </p:cNvSpPr>
              <p:nvPr/>
            </p:nvSpPr>
            <p:spPr>
              <a:xfrm>
                <a:off x="3980250" y="4900352"/>
                <a:ext cx="3307241" cy="848502"/>
              </a:xfrm>
              <a:prstGeom prst="rect">
                <a:avLst/>
              </a:prstGeom>
              <a:blipFill rotWithShape="1">
                <a:blip r:embed="rId3"/>
                <a:stretch>
                  <a:fillRect/>
                </a:stretch>
              </a:blipFill>
            </p:spPr>
            <p:txBody>
              <a:bodyPr/>
              <a:lstStyle/>
              <a:p>
                <a:r>
                  <a:rPr lang="es-CR">
                    <a:noFill/>
                  </a:rPr>
                  <a:t> </a:t>
                </a:r>
              </a:p>
            </p:txBody>
          </p:sp>
        </mc:Fallback>
      </mc:AlternateContent>
      <p:pic>
        <p:nvPicPr>
          <p:cNvPr id="5122" name="Picture 2" descr="https://www.thefsforum.co.uk/app/uploads/2015/09/DataFSF-750x37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3746" y="3104695"/>
            <a:ext cx="3991066" cy="3353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75238"/>
      </p:ext>
    </p:extLst>
  </p:cSld>
  <p:clrMapOvr>
    <a:masterClrMapping/>
  </p:clrMapOvr>
  <p:transition spd="slow">
    <p:wheel spokes="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242454" y="1188316"/>
                <a:ext cx="8233079" cy="5475720"/>
              </a:xfrm>
            </p:spPr>
            <p:txBody>
              <a:bodyPr>
                <a:normAutofit/>
              </a:bodyPr>
              <a:lstStyle/>
              <a:p>
                <a:pPr marL="0" indent="0" algn="just">
                  <a:buNone/>
                </a:pPr>
                <a:r>
                  <a:rPr lang="es-CR" sz="2400" dirty="0" smtClean="0"/>
                  <a:t>5. </a:t>
                </a:r>
                <a:r>
                  <a:rPr lang="es-CR" sz="2400" b="1" dirty="0" smtClean="0"/>
                  <a:t>Distribución de la estadística de prueba</a:t>
                </a:r>
                <a:r>
                  <a:rPr lang="es-CR" sz="2400" dirty="0" smtClean="0"/>
                  <a:t>:  si Ho es verdadera, y se cumple con las condiciones, entonces R.V. sigue una distribución F con los grados de libertad correspondientes, respectivamente, del numerador (k-1) y denominador  (n-k), en este caso 3 (4-1) y 57 (61-4).</a:t>
                </a:r>
              </a:p>
              <a:p>
                <a:pPr marL="0" indent="0">
                  <a:buNone/>
                </a:pPr>
                <a:endParaRPr lang="es-CR" sz="2400" dirty="0"/>
              </a:p>
              <a:p>
                <a:pPr marL="0" indent="0">
                  <a:buNone/>
                </a:pPr>
                <a:r>
                  <a:rPr lang="es-CR" sz="2400" dirty="0" smtClean="0"/>
                  <a:t>6. </a:t>
                </a:r>
                <a:r>
                  <a:rPr lang="es-CR" sz="2400" b="1" dirty="0" smtClean="0"/>
                  <a:t>Regla de decisión</a:t>
                </a:r>
                <a:r>
                  <a:rPr lang="es-CR" sz="2400" dirty="0" smtClean="0"/>
                  <a:t>: supóngase que </a:t>
                </a:r>
                <a14:m>
                  <m:oMath xmlns:m="http://schemas.openxmlformats.org/officeDocument/2006/math">
                    <m:r>
                      <a:rPr lang="es-CR" sz="2400" i="1">
                        <a:latin typeface="Cambria Math"/>
                      </a:rPr>
                      <m:t>𝛼</m:t>
                    </m:r>
                    <m:r>
                      <a:rPr lang="es-CR" sz="2400" i="1">
                        <a:latin typeface="Cambria Math"/>
                      </a:rPr>
                      <m:t>=0.05</m:t>
                    </m:r>
                  </m:oMath>
                </a14:m>
                <a:r>
                  <a:rPr lang="es-CR" sz="2400" dirty="0" smtClean="0"/>
                  <a:t>. El valor crítico para una F con 3 gados en el numerador y 57 en el denominador sería de</a:t>
                </a:r>
              </a:p>
              <a:p>
                <a:pPr marL="0" indent="0">
                  <a:buNone/>
                </a:pPr>
                <a:r>
                  <a:rPr lang="es-CR" sz="2400" dirty="0" smtClean="0"/>
                  <a:t>De F(3,57)= 3,34.</a:t>
                </a:r>
              </a:p>
              <a:p>
                <a:pPr marL="0" indent="0">
                  <a:buNone/>
                </a:pPr>
                <a:endParaRPr lang="es-CR" sz="2400" dirty="0"/>
              </a:p>
              <a:p>
                <a:pPr marL="0" indent="0">
                  <a:buNone/>
                </a:pPr>
                <a:r>
                  <a:rPr lang="es-CR" sz="2400" dirty="0" smtClean="0"/>
                  <a:t>Por lo tanto, la hipótesis no se rechaza si el valor calculado es menor a 3.34,  y se rechaza si es superior a 3.34.</a:t>
                </a:r>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242454" y="1188316"/>
                <a:ext cx="8233079" cy="5475720"/>
              </a:xfrm>
              <a:blipFill rotWithShape="1">
                <a:blip r:embed="rId2"/>
                <a:stretch>
                  <a:fillRect l="-1185" t="-1559" r="-1111"/>
                </a:stretch>
              </a:blipFill>
            </p:spPr>
            <p:txBody>
              <a:bodyPr/>
              <a:lstStyle/>
              <a:p>
                <a:r>
                  <a:rPr lang="es-CR">
                    <a:noFill/>
                  </a:rPr>
                  <a:t> </a:t>
                </a:r>
              </a:p>
            </p:txBody>
          </p:sp>
        </mc:Fallback>
      </mc:AlternateContent>
      <p:sp>
        <p:nvSpPr>
          <p:cNvPr id="4" name="Título 1"/>
          <p:cNvSpPr>
            <a:spLocks noGrp="1"/>
          </p:cNvSpPr>
          <p:nvPr>
            <p:ph type="title"/>
          </p:nvPr>
        </p:nvSpPr>
        <p:spPr>
          <a:xfrm>
            <a:off x="674427" y="66789"/>
            <a:ext cx="10515600" cy="832513"/>
          </a:xfrm>
        </p:spPr>
        <p:txBody>
          <a:bodyPr/>
          <a:lstStyle/>
          <a:p>
            <a:r>
              <a:rPr lang="es-CR" dirty="0" smtClean="0"/>
              <a:t>Ejemplo…  seguimos….</a:t>
            </a:r>
            <a:endParaRPr lang="es-ES" dirty="0"/>
          </a:p>
        </p:txBody>
      </p:sp>
      <p:pic>
        <p:nvPicPr>
          <p:cNvPr id="4098" name="Picture 2" descr="https://upload.wikimedia.org/wikipedia/commons/thumb/9/92/F_pdf.svg/2000px-F_pdf.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7658" y="1471612"/>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mtweb.mtsu.edu/stats/dictionary/images/rrftes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7958" y="4121152"/>
            <a:ext cx="3027700" cy="245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0885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416" y="1500620"/>
            <a:ext cx="8667750"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ítulo 1"/>
          <p:cNvSpPr>
            <a:spLocks noGrp="1"/>
          </p:cNvSpPr>
          <p:nvPr>
            <p:ph type="title"/>
          </p:nvPr>
        </p:nvSpPr>
        <p:spPr>
          <a:xfrm>
            <a:off x="674427" y="66789"/>
            <a:ext cx="10515600" cy="832513"/>
          </a:xfrm>
        </p:spPr>
        <p:txBody>
          <a:bodyPr/>
          <a:lstStyle/>
          <a:p>
            <a:r>
              <a:rPr lang="es-CR" dirty="0" smtClean="0"/>
              <a:t>Ejemplo…  seguimos….</a:t>
            </a:r>
            <a:endParaRPr lang="es-ES" dirty="0"/>
          </a:p>
        </p:txBody>
      </p:sp>
      <p:cxnSp>
        <p:nvCxnSpPr>
          <p:cNvPr id="6" name="5 Conector recto de flecha"/>
          <p:cNvCxnSpPr/>
          <p:nvPr/>
        </p:nvCxnSpPr>
        <p:spPr>
          <a:xfrm>
            <a:off x="7716982" y="4447309"/>
            <a:ext cx="0" cy="1136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6 Rectángulo redondeado"/>
          <p:cNvSpPr/>
          <p:nvPr/>
        </p:nvSpPr>
        <p:spPr>
          <a:xfrm>
            <a:off x="6262254" y="3241964"/>
            <a:ext cx="2909455" cy="8866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Zona de rechazo</a:t>
            </a:r>
            <a:endParaRPr lang="es-CR" dirty="0"/>
          </a:p>
        </p:txBody>
      </p:sp>
    </p:spTree>
    <p:extLst>
      <p:ext uri="{BB962C8B-B14F-4D97-AF65-F5344CB8AC3E}">
        <p14:creationId xmlns:p14="http://schemas.microsoft.com/office/powerpoint/2010/main" val="1901131593"/>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86403" y="1377343"/>
            <a:ext cx="10515600" cy="4838412"/>
          </a:xfrm>
        </p:spPr>
        <p:txBody>
          <a:bodyPr/>
          <a:lstStyle/>
          <a:p>
            <a:pPr marL="0" indent="0">
              <a:buNone/>
            </a:pPr>
            <a:r>
              <a:rPr lang="es-CR" dirty="0" smtClean="0"/>
              <a:t>7. </a:t>
            </a:r>
            <a:r>
              <a:rPr lang="es-CR" b="1" dirty="0" smtClean="0"/>
              <a:t>Cálculo de la estadística de prueba</a:t>
            </a:r>
            <a:r>
              <a:rPr lang="es-CR" dirty="0" smtClean="0"/>
              <a:t>: la suma de cuadrados</a:t>
            </a:r>
            <a:endParaRPr lang="es-CR" dirty="0"/>
          </a:p>
        </p:txBody>
      </p:sp>
      <p:sp>
        <p:nvSpPr>
          <p:cNvPr id="4" name="Título 1"/>
          <p:cNvSpPr>
            <a:spLocks noGrp="1"/>
          </p:cNvSpPr>
          <p:nvPr>
            <p:ph type="title"/>
          </p:nvPr>
        </p:nvSpPr>
        <p:spPr>
          <a:xfrm>
            <a:off x="674427" y="66789"/>
            <a:ext cx="10515600" cy="832513"/>
          </a:xfrm>
        </p:spPr>
        <p:txBody>
          <a:bodyPr/>
          <a:lstStyle/>
          <a:p>
            <a:r>
              <a:rPr lang="es-CR" dirty="0" smtClean="0"/>
              <a:t>Ejemplo…  seguimos….</a:t>
            </a:r>
            <a:endParaRPr lang="es-ES" dirty="0"/>
          </a:p>
        </p:txBody>
      </p:sp>
      <mc:AlternateContent xmlns:mc="http://schemas.openxmlformats.org/markup-compatibility/2006" xmlns:a14="http://schemas.microsoft.com/office/drawing/2010/main">
        <mc:Choice Requires="a14">
          <p:sp>
            <p:nvSpPr>
              <p:cNvPr id="5" name="4 Rectángulo"/>
              <p:cNvSpPr/>
              <p:nvPr/>
            </p:nvSpPr>
            <p:spPr>
              <a:xfrm>
                <a:off x="427572" y="2366096"/>
                <a:ext cx="8664038" cy="485646"/>
              </a:xfrm>
              <a:prstGeom prst="rect">
                <a:avLst/>
              </a:prstGeom>
            </p:spPr>
            <p:txBody>
              <a:bodyPr wrap="none">
                <a:spAutoFit/>
              </a:bodyPr>
              <a:lstStyle/>
              <a:p>
                <a14:m>
                  <m:oMath xmlns:m="http://schemas.openxmlformats.org/officeDocument/2006/math">
                    <m:r>
                      <a:rPr lang="es-CR" b="0" i="1" smtClean="0">
                        <a:latin typeface="Cambria Math"/>
                      </a:rPr>
                      <m:t>𝑆</m:t>
                    </m:r>
                    <m:sSub>
                      <m:sSubPr>
                        <m:ctrlPr>
                          <a:rPr lang="es-CR" b="0" i="1" smtClean="0">
                            <a:latin typeface="Cambria Math" panose="02040503050406030204" pitchFamily="18" charset="0"/>
                          </a:rPr>
                        </m:ctrlPr>
                      </m:sSubPr>
                      <m:e>
                        <m:r>
                          <a:rPr lang="es-CR" b="0" i="1" smtClean="0">
                            <a:latin typeface="Cambria Math"/>
                          </a:rPr>
                          <m:t>𝐶</m:t>
                        </m:r>
                      </m:e>
                      <m:sub>
                        <m:r>
                          <a:rPr lang="es-CR" b="0" i="1" smtClean="0">
                            <a:latin typeface="Cambria Math"/>
                          </a:rPr>
                          <m:t>𝑒𝑛𝑡𝑟𝑒</m:t>
                        </m:r>
                      </m:sub>
                    </m:sSub>
                    <m:r>
                      <a:rPr lang="es-CR" b="0" i="1" smtClean="0">
                        <a:latin typeface="Cambria Math"/>
                      </a:rPr>
                      <m:t>=</m:t>
                    </m:r>
                    <m:nary>
                      <m:naryPr>
                        <m:chr m:val="∑"/>
                        <m:limLoc m:val="undOvr"/>
                        <m:ctrlPr>
                          <a:rPr lang="es-CR" i="1">
                            <a:latin typeface="Cambria Math" panose="02040503050406030204" pitchFamily="18" charset="0"/>
                          </a:rPr>
                        </m:ctrlPr>
                      </m:naryPr>
                      <m:sub>
                        <m:r>
                          <a:rPr lang="es-CR" i="1">
                            <a:latin typeface="Cambria Math"/>
                          </a:rPr>
                          <m:t>𝑗</m:t>
                        </m:r>
                        <m:r>
                          <a:rPr lang="es-CR" i="1">
                            <a:latin typeface="Cambria Math"/>
                          </a:rPr>
                          <m:t>=1</m:t>
                        </m:r>
                      </m:sub>
                      <m:sup>
                        <m:r>
                          <a:rPr lang="es-CR" i="1">
                            <a:latin typeface="Cambria Math"/>
                          </a:rPr>
                          <m:t>𝑘</m:t>
                        </m:r>
                      </m:sup>
                      <m:e>
                        <m:sSub>
                          <m:sSubPr>
                            <m:ctrlPr>
                              <a:rPr lang="es-CR" i="1">
                                <a:latin typeface="Cambria Math" panose="02040503050406030204" pitchFamily="18" charset="0"/>
                              </a:rPr>
                            </m:ctrlPr>
                          </m:sSubPr>
                          <m:e>
                            <m:r>
                              <a:rPr lang="es-CR" i="1">
                                <a:latin typeface="Cambria Math"/>
                              </a:rPr>
                              <m:t>𝑛</m:t>
                            </m:r>
                          </m:e>
                          <m:sub>
                            <m:r>
                              <a:rPr lang="es-CR" i="1">
                                <a:latin typeface="Cambria Math"/>
                              </a:rPr>
                              <m:t>𝑗</m:t>
                            </m:r>
                          </m:sub>
                        </m:sSub>
                        <m:sSup>
                          <m:sSupPr>
                            <m:ctrlPr>
                              <a:rPr lang="es-CR" i="1" smtClean="0">
                                <a:latin typeface="Cambria Math" panose="02040503050406030204" pitchFamily="18" charset="0"/>
                              </a:rPr>
                            </m:ctrlPr>
                          </m:sSupPr>
                          <m:e>
                            <m:d>
                              <m:dPr>
                                <m:ctrlPr>
                                  <a:rPr lang="es-CR" i="1">
                                    <a:latin typeface="Cambria Math" panose="02040503050406030204" pitchFamily="18" charset="0"/>
                                  </a:rPr>
                                </m:ctrlPr>
                              </m:dPr>
                              <m:e>
                                <m:sSub>
                                  <m:sSubPr>
                                    <m:ctrlPr>
                                      <a:rPr lang="es-CR" i="1">
                                        <a:latin typeface="Cambria Math" panose="02040503050406030204" pitchFamily="18" charset="0"/>
                                      </a:rPr>
                                    </m:ctrlPr>
                                  </m:sSubPr>
                                  <m:e>
                                    <m:acc>
                                      <m:accPr>
                                        <m:chr m:val="̅"/>
                                        <m:ctrlPr>
                                          <a:rPr lang="es-CR" i="1">
                                            <a:latin typeface="Cambria Math" panose="02040503050406030204" pitchFamily="18" charset="0"/>
                                          </a:rPr>
                                        </m:ctrlPr>
                                      </m:accPr>
                                      <m:e>
                                        <m:r>
                                          <a:rPr lang="es-CR" i="1">
                                            <a:latin typeface="Cambria Math"/>
                                          </a:rPr>
                                          <m:t>𝑥</m:t>
                                        </m:r>
                                      </m:e>
                                    </m:acc>
                                  </m:e>
                                  <m:sub>
                                    <m:r>
                                      <a:rPr lang="es-CR" i="1">
                                        <a:latin typeface="Cambria Math"/>
                                      </a:rPr>
                                      <m:t>.</m:t>
                                    </m:r>
                                    <m:r>
                                      <a:rPr lang="es-CR" i="1">
                                        <a:latin typeface="Cambria Math"/>
                                      </a:rPr>
                                      <m:t>𝑗</m:t>
                                    </m:r>
                                  </m:sub>
                                </m:sSub>
                                <m:r>
                                  <a:rPr lang="es-CR" i="1">
                                    <a:latin typeface="Cambria Math"/>
                                  </a:rPr>
                                  <m:t>−</m:t>
                                </m:r>
                                <m:sSub>
                                  <m:sSubPr>
                                    <m:ctrlPr>
                                      <a:rPr lang="es-CR" i="1">
                                        <a:latin typeface="Cambria Math" panose="02040503050406030204" pitchFamily="18" charset="0"/>
                                      </a:rPr>
                                    </m:ctrlPr>
                                  </m:sSubPr>
                                  <m:e>
                                    <m:acc>
                                      <m:accPr>
                                        <m:chr m:val="̅"/>
                                        <m:ctrlPr>
                                          <a:rPr lang="es-CR" i="1">
                                            <a:latin typeface="Cambria Math" panose="02040503050406030204" pitchFamily="18" charset="0"/>
                                          </a:rPr>
                                        </m:ctrlPr>
                                      </m:accPr>
                                      <m:e>
                                        <m:r>
                                          <a:rPr lang="es-CR" i="1">
                                            <a:latin typeface="Cambria Math"/>
                                          </a:rPr>
                                          <m:t>𝑥</m:t>
                                        </m:r>
                                      </m:e>
                                    </m:acc>
                                  </m:e>
                                  <m:sub>
                                    <m:r>
                                      <a:rPr lang="es-CR" i="1">
                                        <a:latin typeface="Cambria Math"/>
                                      </a:rPr>
                                      <m:t>..</m:t>
                                    </m:r>
                                  </m:sub>
                                </m:sSub>
                              </m:e>
                            </m:d>
                          </m:e>
                          <m:sup>
                            <m:r>
                              <a:rPr lang="es-CR" i="1">
                                <a:latin typeface="Cambria Math"/>
                              </a:rPr>
                              <m:t>2</m:t>
                            </m:r>
                          </m:sup>
                        </m:sSup>
                      </m:e>
                    </m:nary>
                    <m:r>
                      <a:rPr lang="es-CR" b="0" i="1" smtClean="0">
                        <a:latin typeface="Cambria Math"/>
                      </a:rPr>
                      <m:t>=</m:t>
                    </m:r>
                  </m:oMath>
                </a14:m>
                <a:r>
                  <a:rPr lang="es-CR" dirty="0" smtClean="0"/>
                  <a:t> 16*</a:t>
                </a:r>
                <a14:m>
                  <m:oMath xmlns:m="http://schemas.openxmlformats.org/officeDocument/2006/math">
                    <m:sSup>
                      <m:sSupPr>
                        <m:ctrlPr>
                          <a:rPr lang="es-CR" i="1">
                            <a:latin typeface="Cambria Math" panose="02040503050406030204" pitchFamily="18" charset="0"/>
                          </a:rPr>
                        </m:ctrlPr>
                      </m:sSupPr>
                      <m:e>
                        <m:d>
                          <m:dPr>
                            <m:ctrlPr>
                              <a:rPr lang="es-CR" i="1">
                                <a:latin typeface="Cambria Math" panose="02040503050406030204" pitchFamily="18" charset="0"/>
                              </a:rPr>
                            </m:ctrlPr>
                          </m:dPr>
                          <m:e>
                            <m:r>
                              <a:rPr lang="es-CR" b="0" i="1" smtClean="0">
                                <a:latin typeface="Cambria Math"/>
                              </a:rPr>
                              <m:t>309,38</m:t>
                            </m:r>
                            <m:r>
                              <a:rPr lang="es-CR" i="1">
                                <a:latin typeface="Cambria Math"/>
                              </a:rPr>
                              <m:t>−</m:t>
                            </m:r>
                            <m:r>
                              <a:rPr lang="es-CR" b="0" i="1" smtClean="0">
                                <a:latin typeface="Cambria Math"/>
                              </a:rPr>
                              <m:t>318,64</m:t>
                            </m:r>
                          </m:e>
                        </m:d>
                      </m:e>
                      <m:sup>
                        <m:r>
                          <a:rPr lang="es-CR" i="1">
                            <a:latin typeface="Cambria Math"/>
                          </a:rPr>
                          <m:t>2</m:t>
                        </m:r>
                      </m:sup>
                    </m:sSup>
                    <m:r>
                      <a:rPr lang="es-CR" b="0" i="1" smtClean="0">
                        <a:latin typeface="Cambria Math"/>
                      </a:rPr>
                      <m:t>+…+14∗</m:t>
                    </m:r>
                    <m:sSup>
                      <m:sSupPr>
                        <m:ctrlPr>
                          <a:rPr lang="es-CR" i="1">
                            <a:latin typeface="Cambria Math" panose="02040503050406030204" pitchFamily="18" charset="0"/>
                          </a:rPr>
                        </m:ctrlPr>
                      </m:sSupPr>
                      <m:e>
                        <m:d>
                          <m:dPr>
                            <m:ctrlPr>
                              <a:rPr lang="es-CR" i="1">
                                <a:latin typeface="Cambria Math" panose="02040503050406030204" pitchFamily="18" charset="0"/>
                              </a:rPr>
                            </m:ctrlPr>
                          </m:dPr>
                          <m:e>
                            <m:r>
                              <a:rPr lang="es-CR" b="0" i="1" smtClean="0">
                                <a:latin typeface="Cambria Math"/>
                              </a:rPr>
                              <m:t>321,43</m:t>
                            </m:r>
                            <m:r>
                              <a:rPr lang="es-CR" i="1">
                                <a:latin typeface="Cambria Math"/>
                              </a:rPr>
                              <m:t>−</m:t>
                            </m:r>
                            <m:r>
                              <a:rPr lang="es-CR" b="0" i="1" smtClean="0">
                                <a:latin typeface="Cambria Math"/>
                              </a:rPr>
                              <m:t>318,64</m:t>
                            </m:r>
                          </m:e>
                        </m:d>
                      </m:e>
                      <m:sup>
                        <m:r>
                          <a:rPr lang="es-CR" i="1">
                            <a:latin typeface="Cambria Math"/>
                          </a:rPr>
                          <m:t>2</m:t>
                        </m:r>
                      </m:sup>
                    </m:sSup>
                  </m:oMath>
                </a14:m>
                <a:endParaRPr lang="es-CR" dirty="0"/>
              </a:p>
            </p:txBody>
          </p:sp>
        </mc:Choice>
        <mc:Fallback xmlns="">
          <p:sp>
            <p:nvSpPr>
              <p:cNvPr id="5" name="4 Rectángulo"/>
              <p:cNvSpPr>
                <a:spLocks noRot="1" noChangeAspect="1" noMove="1" noResize="1" noEditPoints="1" noAdjustHandles="1" noChangeArrowheads="1" noChangeShapeType="1" noTextEdit="1"/>
              </p:cNvSpPr>
              <p:nvPr/>
            </p:nvSpPr>
            <p:spPr>
              <a:xfrm>
                <a:off x="427572" y="2366096"/>
                <a:ext cx="8664038" cy="485646"/>
              </a:xfrm>
              <a:prstGeom prst="rect">
                <a:avLst/>
              </a:prstGeom>
              <a:blipFill rotWithShape="1">
                <a:blip r:embed="rId2"/>
                <a:stretch>
                  <a:fillRect t="-73750" b="-133750"/>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5 Rectángulo"/>
              <p:cNvSpPr/>
              <p:nvPr/>
            </p:nvSpPr>
            <p:spPr>
              <a:xfrm>
                <a:off x="427572" y="3246704"/>
                <a:ext cx="32085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R" sz="2400" i="1" smtClean="0">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𝑒𝑛𝑡𝑟𝑒</m:t>
                          </m:r>
                        </m:sub>
                      </m:sSub>
                      <m:r>
                        <a:rPr lang="es-CR" sz="2400" i="1">
                          <a:latin typeface="Cambria Math"/>
                        </a:rPr>
                        <m:t>=</m:t>
                      </m:r>
                      <m:r>
                        <a:rPr lang="es-CR" sz="2400" b="0" i="1" smtClean="0">
                          <a:latin typeface="Cambria Math"/>
                        </a:rPr>
                        <m:t>14649.1514</m:t>
                      </m:r>
                    </m:oMath>
                  </m:oMathPara>
                </a14:m>
                <a:endParaRPr lang="es-CR" sz="2400" dirty="0"/>
              </a:p>
            </p:txBody>
          </p:sp>
        </mc:Choice>
        <mc:Fallback xmlns="">
          <p:sp>
            <p:nvSpPr>
              <p:cNvPr id="6" name="5 Rectángulo"/>
              <p:cNvSpPr>
                <a:spLocks noRot="1" noChangeAspect="1" noMove="1" noResize="1" noEditPoints="1" noAdjustHandles="1" noChangeArrowheads="1" noChangeShapeType="1" noTextEdit="1"/>
              </p:cNvSpPr>
              <p:nvPr/>
            </p:nvSpPr>
            <p:spPr>
              <a:xfrm>
                <a:off x="427572" y="3246704"/>
                <a:ext cx="3208507" cy="461665"/>
              </a:xfrm>
              <a:prstGeom prst="rect">
                <a:avLst/>
              </a:prstGeom>
              <a:blipFill rotWithShape="1">
                <a:blip r:embed="rId3"/>
                <a:stretch>
                  <a:fillRect b="-1333"/>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7" name="6 Rectángulo"/>
              <p:cNvSpPr/>
              <p:nvPr/>
            </p:nvSpPr>
            <p:spPr>
              <a:xfrm>
                <a:off x="427570" y="3978631"/>
                <a:ext cx="10600647" cy="449418"/>
              </a:xfrm>
              <a:prstGeom prst="rect">
                <a:avLst/>
              </a:prstGeom>
            </p:spPr>
            <p:txBody>
              <a:bodyPr wrap="square">
                <a:spAutoFit/>
              </a:bodyPr>
              <a:lstStyle/>
              <a:p>
                <a14:m>
                  <m:oMath xmlns:m="http://schemas.openxmlformats.org/officeDocument/2006/math">
                    <m:r>
                      <a:rPr lang="es-CR" b="0" i="1" smtClean="0">
                        <a:latin typeface="Cambria Math"/>
                      </a:rPr>
                      <m:t>𝑆</m:t>
                    </m:r>
                    <m:sSub>
                      <m:sSubPr>
                        <m:ctrlPr>
                          <a:rPr lang="es-CR" b="0" i="1" smtClean="0">
                            <a:latin typeface="Cambria Math" panose="02040503050406030204" pitchFamily="18" charset="0"/>
                          </a:rPr>
                        </m:ctrlPr>
                      </m:sSubPr>
                      <m:e>
                        <m:r>
                          <a:rPr lang="es-CR" b="0" i="1" smtClean="0">
                            <a:latin typeface="Cambria Math"/>
                          </a:rPr>
                          <m:t>𝐶</m:t>
                        </m:r>
                      </m:e>
                      <m:sub>
                        <m:r>
                          <a:rPr lang="es-CR" b="0" i="1" smtClean="0">
                            <a:latin typeface="Cambria Math"/>
                          </a:rPr>
                          <m:t>𝑑𝑒𝑛𝑡𝑟𝑜</m:t>
                        </m:r>
                      </m:sub>
                    </m:sSub>
                    <m:r>
                      <a:rPr lang="es-CR" b="0" i="1" smtClean="0">
                        <a:latin typeface="Cambria Math"/>
                      </a:rPr>
                      <m:t>=</m:t>
                    </m:r>
                    <m:nary>
                      <m:naryPr>
                        <m:chr m:val="∑"/>
                        <m:limLoc m:val="undOvr"/>
                        <m:ctrlPr>
                          <a:rPr lang="es-CR" i="1">
                            <a:latin typeface="Cambria Math" panose="02040503050406030204" pitchFamily="18" charset="0"/>
                          </a:rPr>
                        </m:ctrlPr>
                      </m:naryPr>
                      <m:sub>
                        <m:r>
                          <a:rPr lang="es-CR" i="1">
                            <a:latin typeface="Cambria Math"/>
                          </a:rPr>
                          <m:t>𝑗</m:t>
                        </m:r>
                        <m:r>
                          <a:rPr lang="es-CR" i="1">
                            <a:latin typeface="Cambria Math"/>
                          </a:rPr>
                          <m:t>=1</m:t>
                        </m:r>
                      </m:sub>
                      <m:sup>
                        <m:r>
                          <a:rPr lang="es-CR" i="1">
                            <a:latin typeface="Cambria Math"/>
                          </a:rPr>
                          <m:t>𝑘</m:t>
                        </m:r>
                      </m:sup>
                      <m:e>
                        <m:nary>
                          <m:naryPr>
                            <m:chr m:val="∑"/>
                            <m:limLoc m:val="undOvr"/>
                            <m:ctrlPr>
                              <a:rPr lang="es-CR" i="1">
                                <a:latin typeface="Cambria Math" panose="02040503050406030204" pitchFamily="18" charset="0"/>
                              </a:rPr>
                            </m:ctrlPr>
                          </m:naryPr>
                          <m:sub>
                            <m:r>
                              <a:rPr lang="es-CR" i="1">
                                <a:latin typeface="Cambria Math"/>
                              </a:rPr>
                              <m:t>𝑖</m:t>
                            </m:r>
                            <m:r>
                              <a:rPr lang="es-CR" i="1">
                                <a:latin typeface="Cambria Math"/>
                              </a:rPr>
                              <m:t>=1</m:t>
                            </m:r>
                          </m:sub>
                          <m:sup>
                            <m:sSub>
                              <m:sSubPr>
                                <m:ctrlPr>
                                  <a:rPr lang="es-CR" i="1">
                                    <a:latin typeface="Cambria Math" panose="02040503050406030204" pitchFamily="18" charset="0"/>
                                  </a:rPr>
                                </m:ctrlPr>
                              </m:sSubPr>
                              <m:e>
                                <m:r>
                                  <a:rPr lang="es-CR" i="1">
                                    <a:latin typeface="Cambria Math"/>
                                  </a:rPr>
                                  <m:t>𝑛</m:t>
                                </m:r>
                              </m:e>
                              <m:sub>
                                <m:r>
                                  <a:rPr lang="es-CR" i="1">
                                    <a:latin typeface="Cambria Math"/>
                                  </a:rPr>
                                  <m:t>𝑗</m:t>
                                </m:r>
                              </m:sub>
                            </m:sSub>
                          </m:sup>
                          <m:e>
                            <m:sSup>
                              <m:sSupPr>
                                <m:ctrlPr>
                                  <a:rPr lang="es-CR" i="1">
                                    <a:latin typeface="Cambria Math" panose="02040503050406030204" pitchFamily="18" charset="0"/>
                                  </a:rPr>
                                </m:ctrlPr>
                              </m:sSupPr>
                              <m:e>
                                <m:r>
                                  <a:rPr lang="es-CR" i="1">
                                    <a:latin typeface="Cambria Math"/>
                                  </a:rPr>
                                  <m:t>(</m:t>
                                </m:r>
                                <m:sSub>
                                  <m:sSubPr>
                                    <m:ctrlPr>
                                      <a:rPr lang="es-CR" i="1">
                                        <a:latin typeface="Cambria Math" panose="02040503050406030204" pitchFamily="18" charset="0"/>
                                      </a:rPr>
                                    </m:ctrlPr>
                                  </m:sSubPr>
                                  <m:e>
                                    <m:r>
                                      <a:rPr lang="es-CR" i="1">
                                        <a:latin typeface="Cambria Math"/>
                                      </a:rPr>
                                      <m:t>𝑥</m:t>
                                    </m:r>
                                  </m:e>
                                  <m:sub>
                                    <m:r>
                                      <a:rPr lang="es-CR" i="1">
                                        <a:latin typeface="Cambria Math"/>
                                      </a:rPr>
                                      <m:t>𝑖𝑗</m:t>
                                    </m:r>
                                  </m:sub>
                                </m:sSub>
                                <m:r>
                                  <a:rPr lang="es-CR" i="1">
                                    <a:latin typeface="Cambria Math"/>
                                  </a:rPr>
                                  <m:t>−</m:t>
                                </m:r>
                                <m:sSub>
                                  <m:sSubPr>
                                    <m:ctrlPr>
                                      <a:rPr lang="es-CR" i="1">
                                        <a:latin typeface="Cambria Math" panose="02040503050406030204" pitchFamily="18" charset="0"/>
                                      </a:rPr>
                                    </m:ctrlPr>
                                  </m:sSubPr>
                                  <m:e>
                                    <m:acc>
                                      <m:accPr>
                                        <m:chr m:val="̅"/>
                                        <m:ctrlPr>
                                          <a:rPr lang="es-CR" i="1">
                                            <a:latin typeface="Cambria Math" panose="02040503050406030204" pitchFamily="18" charset="0"/>
                                          </a:rPr>
                                        </m:ctrlPr>
                                      </m:accPr>
                                      <m:e>
                                        <m:r>
                                          <a:rPr lang="es-CR" i="1">
                                            <a:latin typeface="Cambria Math"/>
                                          </a:rPr>
                                          <m:t>𝑥</m:t>
                                        </m:r>
                                      </m:e>
                                    </m:acc>
                                  </m:e>
                                  <m:sub>
                                    <m:r>
                                      <a:rPr lang="es-CR" i="1">
                                        <a:latin typeface="Cambria Math"/>
                                      </a:rPr>
                                      <m:t>.</m:t>
                                    </m:r>
                                    <m:r>
                                      <a:rPr lang="es-CR" i="1">
                                        <a:latin typeface="Cambria Math"/>
                                      </a:rPr>
                                      <m:t>𝑗</m:t>
                                    </m:r>
                                  </m:sub>
                                </m:sSub>
                                <m:r>
                                  <a:rPr lang="es-CR" i="1">
                                    <a:latin typeface="Cambria Math"/>
                                  </a:rPr>
                                  <m:t>)</m:t>
                                </m:r>
                              </m:e>
                              <m:sup>
                                <m:r>
                                  <a:rPr lang="es-CR" i="1">
                                    <a:latin typeface="Cambria Math"/>
                                  </a:rPr>
                                  <m:t>2</m:t>
                                </m:r>
                              </m:sup>
                            </m:sSup>
                          </m:e>
                        </m:nary>
                      </m:e>
                    </m:nary>
                    <m:r>
                      <a:rPr lang="es-CR" b="0" i="1" smtClean="0">
                        <a:latin typeface="Cambria Math"/>
                      </a:rPr>
                      <m:t>=</m:t>
                    </m:r>
                    <m:sSup>
                      <m:sSupPr>
                        <m:ctrlPr>
                          <a:rPr lang="es-CR" i="1">
                            <a:latin typeface="Cambria Math" panose="02040503050406030204" pitchFamily="18" charset="0"/>
                          </a:rPr>
                        </m:ctrlPr>
                      </m:sSupPr>
                      <m:e>
                        <m:r>
                          <a:rPr lang="es-CR" i="1">
                            <a:latin typeface="Cambria Math"/>
                          </a:rPr>
                          <m:t>(</m:t>
                        </m:r>
                        <m:r>
                          <a:rPr lang="es-CR" b="0" i="1" smtClean="0">
                            <a:latin typeface="Cambria Math"/>
                          </a:rPr>
                          <m:t>336</m:t>
                        </m:r>
                        <m:r>
                          <a:rPr lang="es-CR" i="1">
                            <a:latin typeface="Cambria Math"/>
                          </a:rPr>
                          <m:t>−</m:t>
                        </m:r>
                        <m:r>
                          <a:rPr lang="es-CR" b="0" i="1" smtClean="0">
                            <a:latin typeface="Cambria Math"/>
                          </a:rPr>
                          <m:t>309,38</m:t>
                        </m:r>
                        <m:r>
                          <a:rPr lang="es-CR" i="1">
                            <a:latin typeface="Cambria Math"/>
                          </a:rPr>
                          <m:t>)</m:t>
                        </m:r>
                      </m:e>
                      <m:sup>
                        <m:r>
                          <a:rPr lang="es-CR" i="1">
                            <a:latin typeface="Cambria Math"/>
                          </a:rPr>
                          <m:t>2</m:t>
                        </m:r>
                      </m:sup>
                    </m:sSup>
                    <m:r>
                      <a:rPr lang="es-CR" b="0" i="1" smtClean="0">
                        <a:latin typeface="Cambria Math"/>
                      </a:rPr>
                      <m:t>+…+</m:t>
                    </m:r>
                    <m:sSup>
                      <m:sSupPr>
                        <m:ctrlPr>
                          <a:rPr lang="es-CR" i="1">
                            <a:latin typeface="Cambria Math" panose="02040503050406030204" pitchFamily="18" charset="0"/>
                          </a:rPr>
                        </m:ctrlPr>
                      </m:sSupPr>
                      <m:e>
                        <m:d>
                          <m:dPr>
                            <m:ctrlPr>
                              <a:rPr lang="es-CR" i="1">
                                <a:latin typeface="Cambria Math" panose="02040503050406030204" pitchFamily="18" charset="0"/>
                              </a:rPr>
                            </m:ctrlPr>
                          </m:dPr>
                          <m:e>
                            <m:r>
                              <a:rPr lang="es-CR" i="1">
                                <a:latin typeface="Cambria Math"/>
                              </a:rPr>
                              <m:t>3</m:t>
                            </m:r>
                            <m:r>
                              <a:rPr lang="es-CR" b="0" i="1" smtClean="0">
                                <a:latin typeface="Cambria Math"/>
                              </a:rPr>
                              <m:t>28</m:t>
                            </m:r>
                            <m:r>
                              <a:rPr lang="es-CR" i="1">
                                <a:latin typeface="Cambria Math"/>
                              </a:rPr>
                              <m:t>−</m:t>
                            </m:r>
                            <m:r>
                              <a:rPr lang="es-CR" b="0" i="1" smtClean="0">
                                <a:latin typeface="Cambria Math"/>
                              </a:rPr>
                              <m:t>343,13</m:t>
                            </m:r>
                          </m:e>
                        </m:d>
                      </m:e>
                      <m:sup>
                        <m:r>
                          <a:rPr lang="es-CR" i="1">
                            <a:latin typeface="Cambria Math"/>
                          </a:rPr>
                          <m:t>2</m:t>
                        </m:r>
                      </m:sup>
                    </m:sSup>
                    <m:r>
                      <a:rPr lang="es-CR" b="0" i="1" smtClean="0">
                        <a:latin typeface="Cambria Math"/>
                      </a:rPr>
                      <m:t>+…+</m:t>
                    </m:r>
                    <m:sSup>
                      <m:sSupPr>
                        <m:ctrlPr>
                          <a:rPr lang="es-CR" i="1">
                            <a:latin typeface="Cambria Math" panose="02040503050406030204" pitchFamily="18" charset="0"/>
                          </a:rPr>
                        </m:ctrlPr>
                      </m:sSupPr>
                      <m:e>
                        <m:d>
                          <m:dPr>
                            <m:ctrlPr>
                              <a:rPr lang="es-CR" i="1">
                                <a:latin typeface="Cambria Math" panose="02040503050406030204" pitchFamily="18" charset="0"/>
                              </a:rPr>
                            </m:ctrlPr>
                          </m:dPr>
                          <m:e>
                            <m:r>
                              <a:rPr lang="es-CR" i="1">
                                <a:latin typeface="Cambria Math"/>
                              </a:rPr>
                              <m:t>3</m:t>
                            </m:r>
                            <m:r>
                              <a:rPr lang="es-CR" b="0" i="1" smtClean="0">
                                <a:latin typeface="Cambria Math"/>
                              </a:rPr>
                              <m:t>04</m:t>
                            </m:r>
                            <m:r>
                              <a:rPr lang="es-CR" i="1">
                                <a:latin typeface="Cambria Math"/>
                              </a:rPr>
                              <m:t>−</m:t>
                            </m:r>
                            <m:r>
                              <a:rPr lang="es-CR" b="0" i="1" smtClean="0">
                                <a:latin typeface="Cambria Math"/>
                              </a:rPr>
                              <m:t>302,50</m:t>
                            </m:r>
                          </m:e>
                        </m:d>
                      </m:e>
                      <m:sup>
                        <m:r>
                          <a:rPr lang="es-CR" i="1">
                            <a:latin typeface="Cambria Math"/>
                          </a:rPr>
                          <m:t>2</m:t>
                        </m:r>
                      </m:sup>
                    </m:sSup>
                  </m:oMath>
                </a14:m>
                <a:r>
                  <a:rPr lang="es-CR" dirty="0" smtClean="0"/>
                  <a:t>+…</a:t>
                </a:r>
                <a:endParaRPr lang="es-CR" dirty="0"/>
              </a:p>
            </p:txBody>
          </p:sp>
        </mc:Choice>
        <mc:Fallback xmlns="">
          <p:sp>
            <p:nvSpPr>
              <p:cNvPr id="7" name="6 Rectángulo"/>
              <p:cNvSpPr>
                <a:spLocks noRot="1" noChangeAspect="1" noMove="1" noResize="1" noEditPoints="1" noAdjustHandles="1" noChangeArrowheads="1" noChangeShapeType="1" noTextEdit="1"/>
              </p:cNvSpPr>
              <p:nvPr/>
            </p:nvSpPr>
            <p:spPr>
              <a:xfrm>
                <a:off x="427570" y="3978631"/>
                <a:ext cx="10600647" cy="449418"/>
              </a:xfrm>
              <a:prstGeom prst="rect">
                <a:avLst/>
              </a:prstGeom>
              <a:blipFill rotWithShape="1">
                <a:blip r:embed="rId4"/>
                <a:stretch>
                  <a:fillRect t="-89041" b="-147945"/>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8" name="7 Rectángulo"/>
              <p:cNvSpPr/>
              <p:nvPr/>
            </p:nvSpPr>
            <p:spPr>
              <a:xfrm>
                <a:off x="427572" y="4676950"/>
                <a:ext cx="34294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R" sz="2400" i="1" smtClean="0">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𝑑𝑒𝑛𝑡𝑟𝑜</m:t>
                          </m:r>
                        </m:sub>
                      </m:sSub>
                      <m:r>
                        <a:rPr lang="es-CR" sz="2400" i="1">
                          <a:latin typeface="Cambria Math"/>
                        </a:rPr>
                        <m:t>=</m:t>
                      </m:r>
                      <m:r>
                        <a:rPr lang="es-CR" sz="2400" b="0" i="1" smtClean="0">
                          <a:latin typeface="Cambria Math"/>
                        </a:rPr>
                        <m:t>23210.9023 </m:t>
                      </m:r>
                    </m:oMath>
                  </m:oMathPara>
                </a14:m>
                <a:endParaRPr lang="es-CR" sz="2400" dirty="0"/>
              </a:p>
            </p:txBody>
          </p:sp>
        </mc:Choice>
        <mc:Fallback xmlns="">
          <p:sp>
            <p:nvSpPr>
              <p:cNvPr id="8" name="7 Rectángulo"/>
              <p:cNvSpPr>
                <a:spLocks noRot="1" noChangeAspect="1" noMove="1" noResize="1" noEditPoints="1" noAdjustHandles="1" noChangeArrowheads="1" noChangeShapeType="1" noTextEdit="1"/>
              </p:cNvSpPr>
              <p:nvPr/>
            </p:nvSpPr>
            <p:spPr>
              <a:xfrm>
                <a:off x="427572" y="4676950"/>
                <a:ext cx="3429465" cy="461665"/>
              </a:xfrm>
              <a:prstGeom prst="rect">
                <a:avLst/>
              </a:prstGeom>
              <a:blipFill rotWithShape="1">
                <a:blip r:embed="rId5"/>
                <a:stretch>
                  <a:fillRect b="-1316"/>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9" name="8 Rectángulo"/>
              <p:cNvSpPr/>
              <p:nvPr/>
            </p:nvSpPr>
            <p:spPr>
              <a:xfrm>
                <a:off x="427570" y="5541565"/>
                <a:ext cx="6648919"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s-CR" sz="2400" i="1" smtClean="0">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𝑡𝑜𝑡𝑎𝑙</m:t>
                          </m:r>
                        </m:sub>
                      </m:sSub>
                      <m:r>
                        <a:rPr lang="es-CR" sz="2400" b="0" i="1" smtClean="0">
                          <a:latin typeface="Cambria Math"/>
                        </a:rPr>
                        <m:t> </m:t>
                      </m:r>
                      <m:r>
                        <a:rPr lang="es-CR" sz="2400" i="1">
                          <a:latin typeface="Cambria Math"/>
                        </a:rPr>
                        <m:t>=</m:t>
                      </m:r>
                      <m:r>
                        <a:rPr lang="es-CR" sz="2400" i="1">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𝑒𝑛𝑡𝑟𝑒</m:t>
                          </m:r>
                        </m:sub>
                      </m:sSub>
                      <m:r>
                        <a:rPr lang="es-CR" sz="2400" b="0" i="1" smtClean="0">
                          <a:latin typeface="Cambria Math"/>
                        </a:rPr>
                        <m:t> </m:t>
                      </m:r>
                      <m:r>
                        <a:rPr lang="es-CR" sz="2400" i="1" smtClean="0">
                          <a:latin typeface="Cambria Math"/>
                        </a:rPr>
                        <m:t>+</m:t>
                      </m:r>
                      <m:r>
                        <a:rPr lang="es-CR" sz="2400" b="0" i="1" smtClean="0">
                          <a:latin typeface="Cambria Math"/>
                        </a:rPr>
                        <m:t> </m:t>
                      </m:r>
                      <m:r>
                        <a:rPr lang="es-CR" sz="2400" i="1">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𝑑𝑒𝑛𝑡𝑟𝑜</m:t>
                          </m:r>
                        </m:sub>
                      </m:sSub>
                    </m:oMath>
                  </m:oMathPara>
                </a14:m>
                <a:endParaRPr lang="es-CR" sz="2400" dirty="0"/>
              </a:p>
            </p:txBody>
          </p:sp>
        </mc:Choice>
        <mc:Fallback xmlns="">
          <p:sp>
            <p:nvSpPr>
              <p:cNvPr id="9" name="8 Rectángulo"/>
              <p:cNvSpPr>
                <a:spLocks noRot="1" noChangeAspect="1" noMove="1" noResize="1" noEditPoints="1" noAdjustHandles="1" noChangeArrowheads="1" noChangeShapeType="1" noTextEdit="1"/>
              </p:cNvSpPr>
              <p:nvPr/>
            </p:nvSpPr>
            <p:spPr>
              <a:xfrm>
                <a:off x="427570" y="5541565"/>
                <a:ext cx="6648919" cy="461665"/>
              </a:xfrm>
              <a:prstGeom prst="rect">
                <a:avLst/>
              </a:prstGeom>
              <a:blipFill rotWithShape="1">
                <a:blip r:embed="rId6"/>
                <a:stretch>
                  <a:fillRect l="-183" b="-1316"/>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0" name="9 Rectángulo"/>
              <p:cNvSpPr/>
              <p:nvPr/>
            </p:nvSpPr>
            <p:spPr>
              <a:xfrm>
                <a:off x="427568" y="6155606"/>
                <a:ext cx="6648919"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s-CR" sz="2400" i="1" smtClean="0">
                          <a:latin typeface="Cambria Math"/>
                        </a:rPr>
                        <m:t>𝑆</m:t>
                      </m:r>
                      <m:sSub>
                        <m:sSubPr>
                          <m:ctrlPr>
                            <a:rPr lang="es-CR" sz="2400" i="1">
                              <a:latin typeface="Cambria Math" panose="02040503050406030204" pitchFamily="18" charset="0"/>
                            </a:rPr>
                          </m:ctrlPr>
                        </m:sSubPr>
                        <m:e>
                          <m:r>
                            <a:rPr lang="es-CR" sz="2400" i="1">
                              <a:latin typeface="Cambria Math"/>
                            </a:rPr>
                            <m:t>𝐶</m:t>
                          </m:r>
                        </m:e>
                        <m:sub>
                          <m:r>
                            <a:rPr lang="es-CR" sz="2400" i="1">
                              <a:latin typeface="Cambria Math"/>
                            </a:rPr>
                            <m:t>𝑡𝑜𝑡𝑎𝑙</m:t>
                          </m:r>
                        </m:sub>
                      </m:sSub>
                      <m:r>
                        <a:rPr lang="es-CR" sz="2400" b="0" i="1" smtClean="0">
                          <a:latin typeface="Cambria Math"/>
                        </a:rPr>
                        <m:t> </m:t>
                      </m:r>
                      <m:r>
                        <a:rPr lang="es-CR" sz="2400" i="1">
                          <a:latin typeface="Cambria Math"/>
                        </a:rPr>
                        <m:t>=</m:t>
                      </m:r>
                      <m:r>
                        <m:rPr>
                          <m:nor/>
                        </m:rPr>
                        <a:rPr lang="es-CR" sz="2400"/>
                        <m:t>37860.0547</m:t>
                      </m:r>
                    </m:oMath>
                  </m:oMathPara>
                </a14:m>
                <a:endParaRPr lang="es-CR" sz="2400" dirty="0"/>
              </a:p>
            </p:txBody>
          </p:sp>
        </mc:Choice>
        <mc:Fallback xmlns="">
          <p:sp>
            <p:nvSpPr>
              <p:cNvPr id="10" name="9 Rectángulo"/>
              <p:cNvSpPr>
                <a:spLocks noRot="1" noChangeAspect="1" noMove="1" noResize="1" noEditPoints="1" noAdjustHandles="1" noChangeArrowheads="1" noChangeShapeType="1" noTextEdit="1"/>
              </p:cNvSpPr>
              <p:nvPr/>
            </p:nvSpPr>
            <p:spPr>
              <a:xfrm>
                <a:off x="427568" y="6155606"/>
                <a:ext cx="6648919" cy="461665"/>
              </a:xfrm>
              <a:prstGeom prst="rect">
                <a:avLst/>
              </a:prstGeom>
              <a:blipFill rotWithShape="1">
                <a:blip r:embed="rId7"/>
                <a:stretch>
                  <a:fillRect l="-183" b="-1316"/>
                </a:stretch>
              </a:blipFill>
            </p:spPr>
            <p:txBody>
              <a:bodyPr/>
              <a:lstStyle/>
              <a:p>
                <a:r>
                  <a:rPr lang="es-CR">
                    <a:noFill/>
                  </a:rPr>
                  <a:t> </a:t>
                </a:r>
              </a:p>
            </p:txBody>
          </p:sp>
        </mc:Fallback>
      </mc:AlternateContent>
      <p:pic>
        <p:nvPicPr>
          <p:cNvPr id="11266" name="Picture 2" descr="https://www.winnipegsd.ca/schools/Sacre-Coeur/StudentResources/Links/Documents/MATH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7893" y="4770437"/>
            <a:ext cx="5514513" cy="17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0904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42454" y="994351"/>
            <a:ext cx="10515600" cy="5711249"/>
          </a:xfrm>
        </p:spPr>
        <p:txBody>
          <a:bodyPr/>
          <a:lstStyle/>
          <a:p>
            <a:pPr marL="0" indent="0">
              <a:buNone/>
            </a:pPr>
            <a:r>
              <a:rPr lang="es-CR" dirty="0"/>
              <a:t>7. </a:t>
            </a:r>
            <a:r>
              <a:rPr lang="es-CR" b="1" dirty="0"/>
              <a:t>Cálculo de la estadística de prueba</a:t>
            </a:r>
            <a:r>
              <a:rPr lang="es-CR" dirty="0" smtClean="0"/>
              <a:t>:  </a:t>
            </a:r>
            <a:r>
              <a:rPr lang="es-CR" b="1" dirty="0" smtClean="0"/>
              <a:t>grados de libertad</a:t>
            </a:r>
          </a:p>
          <a:p>
            <a:pPr marL="0" indent="0">
              <a:buNone/>
            </a:pPr>
            <a:endParaRPr lang="es-CR" dirty="0"/>
          </a:p>
          <a:p>
            <a:pPr marL="0" indent="0">
              <a:buNone/>
            </a:pPr>
            <a:endParaRPr lang="es-CR" dirty="0" smtClean="0"/>
          </a:p>
          <a:p>
            <a:pPr marL="0" indent="0">
              <a:buNone/>
            </a:pPr>
            <a:endParaRPr lang="es-CR" dirty="0"/>
          </a:p>
          <a:p>
            <a:pPr marL="0" indent="0">
              <a:buNone/>
            </a:pPr>
            <a:r>
              <a:rPr lang="es-CR" b="1" dirty="0" smtClean="0"/>
              <a:t>Cuadrado</a:t>
            </a:r>
            <a:r>
              <a:rPr lang="es-CR" dirty="0" smtClean="0"/>
              <a:t> </a:t>
            </a:r>
            <a:r>
              <a:rPr lang="es-CR" b="1" dirty="0" smtClean="0"/>
              <a:t>medio</a:t>
            </a:r>
          </a:p>
          <a:p>
            <a:pPr marL="0" indent="0">
              <a:buNone/>
            </a:pPr>
            <a:endParaRPr lang="es-CR" b="1" dirty="0"/>
          </a:p>
          <a:p>
            <a:pPr marL="0" indent="0">
              <a:buNone/>
            </a:pPr>
            <a:endParaRPr lang="es-CR" b="1" dirty="0" smtClean="0"/>
          </a:p>
          <a:p>
            <a:pPr marL="0" indent="0">
              <a:buNone/>
            </a:pPr>
            <a:endParaRPr lang="es-CR" b="1" dirty="0"/>
          </a:p>
          <a:p>
            <a:pPr marL="0" indent="0">
              <a:buNone/>
            </a:pPr>
            <a:r>
              <a:rPr lang="es-CR" b="1" dirty="0" smtClean="0"/>
              <a:t>Razón de variancia</a:t>
            </a:r>
            <a:endParaRPr lang="es-CR" b="1" dirty="0"/>
          </a:p>
        </p:txBody>
      </p:sp>
      <p:sp>
        <p:nvSpPr>
          <p:cNvPr id="4" name="Título 1"/>
          <p:cNvSpPr>
            <a:spLocks noGrp="1"/>
          </p:cNvSpPr>
          <p:nvPr>
            <p:ph type="title"/>
          </p:nvPr>
        </p:nvSpPr>
        <p:spPr>
          <a:xfrm>
            <a:off x="674427" y="66789"/>
            <a:ext cx="10515600" cy="832513"/>
          </a:xfrm>
        </p:spPr>
        <p:txBody>
          <a:bodyPr/>
          <a:lstStyle/>
          <a:p>
            <a:r>
              <a:rPr lang="es-CR" dirty="0" smtClean="0"/>
              <a:t>Ejemplo…  seguimos….</a:t>
            </a:r>
            <a:endParaRPr lang="es-ES" dirty="0"/>
          </a:p>
        </p:txBody>
      </p:sp>
      <mc:AlternateContent xmlns:mc="http://schemas.openxmlformats.org/markup-compatibility/2006" xmlns:a14="http://schemas.microsoft.com/office/drawing/2010/main">
        <mc:Choice Requires="a14">
          <p:sp>
            <p:nvSpPr>
              <p:cNvPr id="5" name="Rectángulo 1"/>
              <p:cNvSpPr/>
              <p:nvPr/>
            </p:nvSpPr>
            <p:spPr>
              <a:xfrm>
                <a:off x="597776" y="1823589"/>
                <a:ext cx="297805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smtClean="0">
                          <a:latin typeface="Cambria Math" panose="02040503050406030204" pitchFamily="18" charset="0"/>
                        </a:rPr>
                        <m:t>𝑮</m:t>
                      </m:r>
                      <m:sSub>
                        <m:sSubPr>
                          <m:ctrlPr>
                            <a:rPr lang="es-ES" sz="2400" b="1" i="1">
                              <a:latin typeface="Cambria Math" panose="02040503050406030204" pitchFamily="18" charset="0"/>
                            </a:rPr>
                          </m:ctrlPr>
                        </m:sSubPr>
                        <m:e>
                          <m:r>
                            <a:rPr lang="es-ES" sz="2400" b="1" i="1">
                              <a:latin typeface="Cambria Math" panose="02040503050406030204" pitchFamily="18" charset="0"/>
                            </a:rPr>
                            <m:t>𝑳</m:t>
                          </m:r>
                        </m:e>
                        <m:sub>
                          <m:r>
                            <a:rPr lang="es-ES" sz="2400" b="1" i="1">
                              <a:latin typeface="Cambria Math" panose="02040503050406030204" pitchFamily="18" charset="0"/>
                            </a:rPr>
                            <m:t>𝒆𝒏𝒕𝒓𝒆</m:t>
                          </m:r>
                        </m:sub>
                      </m:sSub>
                      <m:r>
                        <a:rPr lang="es-ES" sz="2400" b="1" i="0">
                          <a:latin typeface="Cambria Math" panose="02040503050406030204" pitchFamily="18" charset="0"/>
                        </a:rPr>
                        <m:t>=</m:t>
                      </m:r>
                      <m:r>
                        <a:rPr lang="es-ES" sz="2400" b="1" i="1">
                          <a:latin typeface="Cambria Math" panose="02040503050406030204" pitchFamily="18" charset="0"/>
                        </a:rPr>
                        <m:t>𝒌</m:t>
                      </m:r>
                      <m:r>
                        <a:rPr lang="es-ES" sz="2400" b="1" i="0">
                          <a:latin typeface="Cambria Math" panose="02040503050406030204" pitchFamily="18" charset="0"/>
                        </a:rPr>
                        <m:t>−</m:t>
                      </m:r>
                      <m:r>
                        <a:rPr lang="es-ES" sz="2400" b="1" i="0">
                          <a:latin typeface="Cambria Math" panose="02040503050406030204" pitchFamily="18" charset="0"/>
                        </a:rPr>
                        <m:t>𝟏</m:t>
                      </m:r>
                      <m:r>
                        <a:rPr lang="es-CR" sz="2400" b="1" i="0" smtClean="0">
                          <a:latin typeface="Cambria Math"/>
                        </a:rPr>
                        <m:t>=</m:t>
                      </m:r>
                      <m:r>
                        <a:rPr lang="es-CR" sz="2400" b="1" i="0" smtClean="0">
                          <a:latin typeface="Cambria Math"/>
                        </a:rPr>
                        <m:t>𝟑</m:t>
                      </m:r>
                    </m:oMath>
                  </m:oMathPara>
                </a14:m>
                <a:endParaRPr lang="es-ES" sz="2400" b="1" dirty="0"/>
              </a:p>
            </p:txBody>
          </p:sp>
        </mc:Choice>
        <mc:Fallback xmlns="">
          <p:sp>
            <p:nvSpPr>
              <p:cNvPr id="5" name="Rectángulo 1"/>
              <p:cNvSpPr>
                <a:spLocks noRot="1" noChangeAspect="1" noMove="1" noResize="1" noEditPoints="1" noAdjustHandles="1" noChangeArrowheads="1" noChangeShapeType="1" noTextEdit="1"/>
              </p:cNvSpPr>
              <p:nvPr/>
            </p:nvSpPr>
            <p:spPr>
              <a:xfrm>
                <a:off x="597776" y="1823589"/>
                <a:ext cx="2978059" cy="461665"/>
              </a:xfrm>
              <a:prstGeom prst="rect">
                <a:avLst/>
              </a:prstGeom>
              <a:blipFill rotWithShape="1">
                <a:blip r:embed="rId2"/>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Rectángulo 4"/>
              <p:cNvSpPr/>
              <p:nvPr/>
            </p:nvSpPr>
            <p:spPr>
              <a:xfrm>
                <a:off x="4809558" y="1823588"/>
                <a:ext cx="33275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smtClean="0">
                          <a:latin typeface="Cambria Math" panose="02040503050406030204" pitchFamily="18" charset="0"/>
                        </a:rPr>
                        <m:t>𝑮</m:t>
                      </m:r>
                      <m:sSub>
                        <m:sSubPr>
                          <m:ctrlPr>
                            <a:rPr lang="es-ES" sz="2400" b="1" i="1">
                              <a:latin typeface="Cambria Math" panose="02040503050406030204" pitchFamily="18" charset="0"/>
                            </a:rPr>
                          </m:ctrlPr>
                        </m:sSubPr>
                        <m:e>
                          <m:r>
                            <a:rPr lang="es-ES" sz="2400" b="1" i="1">
                              <a:latin typeface="Cambria Math" panose="02040503050406030204" pitchFamily="18" charset="0"/>
                            </a:rPr>
                            <m:t>𝑳</m:t>
                          </m:r>
                        </m:e>
                        <m:sub>
                          <m:r>
                            <a:rPr lang="es-ES" sz="2400" b="1" i="1">
                              <a:latin typeface="Cambria Math" panose="02040503050406030204" pitchFamily="18" charset="0"/>
                            </a:rPr>
                            <m:t>𝒅𝒆𝒏𝒕𝒓𝒐</m:t>
                          </m:r>
                        </m:sub>
                      </m:sSub>
                      <m:r>
                        <a:rPr lang="es-ES" sz="2400" b="1" i="0">
                          <a:latin typeface="Cambria Math" panose="02040503050406030204" pitchFamily="18" charset="0"/>
                        </a:rPr>
                        <m:t>=</m:t>
                      </m:r>
                      <m:r>
                        <a:rPr lang="es-ES" sz="2400" b="1" i="1">
                          <a:latin typeface="Cambria Math" panose="02040503050406030204" pitchFamily="18" charset="0"/>
                        </a:rPr>
                        <m:t>𝒏</m:t>
                      </m:r>
                      <m:r>
                        <a:rPr lang="es-ES" sz="2400" b="1" i="0">
                          <a:latin typeface="Cambria Math" panose="02040503050406030204" pitchFamily="18" charset="0"/>
                        </a:rPr>
                        <m:t>−</m:t>
                      </m:r>
                      <m:r>
                        <a:rPr lang="es-ES" sz="2400" b="1" i="1">
                          <a:latin typeface="Cambria Math" panose="02040503050406030204" pitchFamily="18" charset="0"/>
                        </a:rPr>
                        <m:t>𝒌</m:t>
                      </m:r>
                      <m:r>
                        <a:rPr lang="es-CR" sz="2400" b="1" i="1" smtClean="0">
                          <a:latin typeface="Cambria Math"/>
                        </a:rPr>
                        <m:t>=</m:t>
                      </m:r>
                      <m:r>
                        <a:rPr lang="es-CR" sz="2400" b="1" i="1" smtClean="0">
                          <a:latin typeface="Cambria Math"/>
                        </a:rPr>
                        <m:t>𝟓𝟕</m:t>
                      </m:r>
                    </m:oMath>
                  </m:oMathPara>
                </a14:m>
                <a:endParaRPr lang="es-ES" sz="2400" b="1" dirty="0"/>
              </a:p>
            </p:txBody>
          </p:sp>
        </mc:Choice>
        <mc:Fallback xmlns="">
          <p:sp>
            <p:nvSpPr>
              <p:cNvPr id="6" name="Rectángulo 4"/>
              <p:cNvSpPr>
                <a:spLocks noRot="1" noChangeAspect="1" noMove="1" noResize="1" noEditPoints="1" noAdjustHandles="1" noChangeArrowheads="1" noChangeShapeType="1" noTextEdit="1"/>
              </p:cNvSpPr>
              <p:nvPr/>
            </p:nvSpPr>
            <p:spPr>
              <a:xfrm>
                <a:off x="4809558" y="1823588"/>
                <a:ext cx="3327514" cy="461665"/>
              </a:xfrm>
              <a:prstGeom prst="rect">
                <a:avLst/>
              </a:prstGeom>
              <a:blipFill rotWithShape="1">
                <a:blip r:embed="rId3"/>
                <a:stretch>
                  <a:fillRect b="-2632"/>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7" name="Rectángulo 5"/>
              <p:cNvSpPr/>
              <p:nvPr/>
            </p:nvSpPr>
            <p:spPr>
              <a:xfrm>
                <a:off x="9202811" y="1823587"/>
                <a:ext cx="19585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b="1" i="1" smtClean="0">
                          <a:latin typeface="Cambria Math" panose="02040503050406030204" pitchFamily="18" charset="0"/>
                        </a:rPr>
                        <m:t>𝑮</m:t>
                      </m:r>
                      <m:sSub>
                        <m:sSubPr>
                          <m:ctrlPr>
                            <a:rPr lang="es-ES" sz="2400" b="1" i="1">
                              <a:latin typeface="Cambria Math" panose="02040503050406030204" pitchFamily="18" charset="0"/>
                            </a:rPr>
                          </m:ctrlPr>
                        </m:sSubPr>
                        <m:e>
                          <m:r>
                            <a:rPr lang="es-ES" sz="2400" b="1" i="1">
                              <a:latin typeface="Cambria Math" panose="02040503050406030204" pitchFamily="18" charset="0"/>
                            </a:rPr>
                            <m:t>𝑳</m:t>
                          </m:r>
                        </m:e>
                        <m:sub>
                          <m:r>
                            <a:rPr lang="es-ES" sz="2400" b="1" i="1">
                              <a:latin typeface="Cambria Math" panose="02040503050406030204" pitchFamily="18" charset="0"/>
                            </a:rPr>
                            <m:t>𝒕𝒐𝒕𝒂𝒍</m:t>
                          </m:r>
                        </m:sub>
                      </m:sSub>
                      <m:r>
                        <a:rPr lang="es-ES" sz="2400" b="1" i="0">
                          <a:latin typeface="Cambria Math" panose="02040503050406030204" pitchFamily="18" charset="0"/>
                        </a:rPr>
                        <m:t>=</m:t>
                      </m:r>
                      <m:r>
                        <a:rPr lang="es-CR" sz="2400" b="1" i="1" smtClean="0">
                          <a:latin typeface="Cambria Math"/>
                        </a:rPr>
                        <m:t>𝟔𝟎</m:t>
                      </m:r>
                    </m:oMath>
                  </m:oMathPara>
                </a14:m>
                <a:endParaRPr lang="es-ES" sz="2400" b="1" dirty="0"/>
              </a:p>
            </p:txBody>
          </p:sp>
        </mc:Choice>
        <mc:Fallback xmlns="">
          <p:sp>
            <p:nvSpPr>
              <p:cNvPr id="7" name="Rectángulo 5"/>
              <p:cNvSpPr>
                <a:spLocks noRot="1" noChangeAspect="1" noMove="1" noResize="1" noEditPoints="1" noAdjustHandles="1" noChangeArrowheads="1" noChangeShapeType="1" noTextEdit="1"/>
              </p:cNvSpPr>
              <p:nvPr/>
            </p:nvSpPr>
            <p:spPr>
              <a:xfrm>
                <a:off x="9202811" y="1823587"/>
                <a:ext cx="1958549" cy="461665"/>
              </a:xfrm>
              <a:prstGeom prst="rect">
                <a:avLst/>
              </a:prstGeom>
              <a:blipFill rotWithShape="1">
                <a:blip r:embed="rId4"/>
                <a:stretch>
                  <a:fillRect b="-2632"/>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8" name="7 Rectángulo"/>
              <p:cNvSpPr/>
              <p:nvPr/>
            </p:nvSpPr>
            <p:spPr>
              <a:xfrm>
                <a:off x="6603574" y="3748242"/>
                <a:ext cx="4557786"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R" sz="2400" b="0" i="1" smtClean="0">
                          <a:latin typeface="Cambria Math"/>
                        </a:rPr>
                        <m:t>𝐶</m:t>
                      </m:r>
                      <m:sSub>
                        <m:sSubPr>
                          <m:ctrlPr>
                            <a:rPr lang="es-CR" sz="2400" b="0" i="1" smtClean="0">
                              <a:latin typeface="Cambria Math" panose="02040503050406030204" pitchFamily="18" charset="0"/>
                            </a:rPr>
                          </m:ctrlPr>
                        </m:sSubPr>
                        <m:e>
                          <m:r>
                            <a:rPr lang="es-CR" sz="2400" b="0" i="1" smtClean="0">
                              <a:latin typeface="Cambria Math"/>
                            </a:rPr>
                            <m:t>𝑀</m:t>
                          </m:r>
                        </m:e>
                        <m:sub>
                          <m:r>
                            <a:rPr lang="es-CR" sz="2400" b="0" i="1" smtClean="0">
                              <a:latin typeface="Cambria Math"/>
                            </a:rPr>
                            <m:t>𝑑𝑒𝑛𝑡𝑟𝑜</m:t>
                          </m:r>
                        </m:sub>
                      </m:sSub>
                      <m:r>
                        <a:rPr lang="es-CR" sz="2400" i="1">
                          <a:latin typeface="Cambria Math" panose="02040503050406030204" pitchFamily="18" charset="0"/>
                        </a:rPr>
                        <m:t>=</m:t>
                      </m:r>
                      <m:f>
                        <m:fPr>
                          <m:ctrlPr>
                            <a:rPr lang="es-ES" sz="2400" i="1">
                              <a:latin typeface="Cambria Math" panose="02040503050406030204" pitchFamily="18" charset="0"/>
                            </a:rPr>
                          </m:ctrlPr>
                        </m:fPr>
                        <m:num>
                          <m:r>
                            <a:rPr lang="es-CR" sz="2400" i="1">
                              <a:latin typeface="Cambria Math"/>
                            </a:rPr>
                            <m:t>𝑆</m:t>
                          </m:r>
                          <m:sSub>
                            <m:sSubPr>
                              <m:ctrlPr>
                                <a:rPr lang="es-ES" sz="2400" i="1">
                                  <a:latin typeface="Cambria Math" panose="02040503050406030204" pitchFamily="18" charset="0"/>
                                </a:rPr>
                              </m:ctrlPr>
                            </m:sSubPr>
                            <m:e>
                              <m:r>
                                <a:rPr lang="es-CR" sz="2400" i="1">
                                  <a:latin typeface="Cambria Math"/>
                                </a:rPr>
                                <m:t>𝐶</m:t>
                              </m:r>
                            </m:e>
                            <m:sub>
                              <m:r>
                                <a:rPr lang="es-CR" sz="2400" b="0" i="1" smtClean="0">
                                  <a:latin typeface="Cambria Math"/>
                                </a:rPr>
                                <m:t>𝑑𝑒𝑛𝑡𝑟𝑜</m:t>
                              </m:r>
                            </m:sub>
                          </m:sSub>
                        </m:num>
                        <m:den>
                          <m:r>
                            <a:rPr lang="es-CR" sz="2400" b="0" i="1" smtClean="0">
                              <a:latin typeface="Cambria Math"/>
                            </a:rPr>
                            <m:t>𝑛</m:t>
                          </m:r>
                          <m:r>
                            <a:rPr lang="es-CR" sz="2400" i="1">
                              <a:latin typeface="Cambria Math"/>
                            </a:rPr>
                            <m:t>−</m:t>
                          </m:r>
                          <m:r>
                            <a:rPr lang="es-CR" sz="2400" b="0" i="1" smtClean="0">
                              <a:latin typeface="Cambria Math"/>
                            </a:rPr>
                            <m:t>𝑘</m:t>
                          </m:r>
                        </m:den>
                      </m:f>
                      <m:r>
                        <a:rPr lang="es-CR" sz="2400" b="0" i="1" smtClean="0">
                          <a:latin typeface="Cambria Math"/>
                        </a:rPr>
                        <m:t>=</m:t>
                      </m:r>
                      <m:r>
                        <m:rPr>
                          <m:nor/>
                        </m:rPr>
                        <a:rPr lang="es-CR" sz="2400"/>
                        <m:t>407.2088</m:t>
                      </m:r>
                    </m:oMath>
                  </m:oMathPara>
                </a14:m>
                <a:endParaRPr lang="es-CR" sz="2400" dirty="0"/>
              </a:p>
            </p:txBody>
          </p:sp>
        </mc:Choice>
        <mc:Fallback xmlns="">
          <p:sp>
            <p:nvSpPr>
              <p:cNvPr id="8" name="7 Rectángulo"/>
              <p:cNvSpPr>
                <a:spLocks noRot="1" noChangeAspect="1" noMove="1" noResize="1" noEditPoints="1" noAdjustHandles="1" noChangeArrowheads="1" noChangeShapeType="1" noTextEdit="1"/>
              </p:cNvSpPr>
              <p:nvPr/>
            </p:nvSpPr>
            <p:spPr>
              <a:xfrm>
                <a:off x="6603574" y="3748242"/>
                <a:ext cx="4557786" cy="786241"/>
              </a:xfrm>
              <a:prstGeom prst="rect">
                <a:avLst/>
              </a:prstGeom>
              <a:blipFill rotWithShape="1">
                <a:blip r:embed="rId5"/>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9" name="8 Rectángulo"/>
              <p:cNvSpPr/>
              <p:nvPr/>
            </p:nvSpPr>
            <p:spPr>
              <a:xfrm>
                <a:off x="597776" y="3748242"/>
                <a:ext cx="4406014"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R" sz="2400" b="0" i="1" smtClean="0">
                          <a:latin typeface="Cambria Math"/>
                        </a:rPr>
                        <m:t>𝐶</m:t>
                      </m:r>
                      <m:sSub>
                        <m:sSubPr>
                          <m:ctrlPr>
                            <a:rPr lang="es-CR" sz="2400" b="0" i="1" smtClean="0">
                              <a:latin typeface="Cambria Math" panose="02040503050406030204" pitchFamily="18" charset="0"/>
                            </a:rPr>
                          </m:ctrlPr>
                        </m:sSubPr>
                        <m:e>
                          <m:r>
                            <a:rPr lang="es-CR" sz="2400" b="0" i="1" smtClean="0">
                              <a:latin typeface="Cambria Math"/>
                            </a:rPr>
                            <m:t>𝑀</m:t>
                          </m:r>
                        </m:e>
                        <m:sub>
                          <m:r>
                            <a:rPr lang="es-CR" sz="2400" b="0" i="1" smtClean="0">
                              <a:latin typeface="Cambria Math"/>
                            </a:rPr>
                            <m:t>𝑒𝑛𝑡𝑟𝑒</m:t>
                          </m:r>
                        </m:sub>
                      </m:sSub>
                      <m:r>
                        <a:rPr lang="es-CR" sz="2400" i="1">
                          <a:latin typeface="Cambria Math" panose="02040503050406030204" pitchFamily="18" charset="0"/>
                        </a:rPr>
                        <m:t>=</m:t>
                      </m:r>
                      <m:f>
                        <m:fPr>
                          <m:ctrlPr>
                            <a:rPr lang="es-ES" sz="2400" i="1">
                              <a:latin typeface="Cambria Math" panose="02040503050406030204" pitchFamily="18" charset="0"/>
                            </a:rPr>
                          </m:ctrlPr>
                        </m:fPr>
                        <m:num>
                          <m:r>
                            <a:rPr lang="es-CR" sz="2400" i="1">
                              <a:latin typeface="Cambria Math"/>
                            </a:rPr>
                            <m:t>𝑆</m:t>
                          </m:r>
                          <m:sSub>
                            <m:sSubPr>
                              <m:ctrlPr>
                                <a:rPr lang="es-ES" sz="2400" i="1">
                                  <a:latin typeface="Cambria Math" panose="02040503050406030204" pitchFamily="18" charset="0"/>
                                </a:rPr>
                              </m:ctrlPr>
                            </m:sSubPr>
                            <m:e>
                              <m:r>
                                <a:rPr lang="es-CR" sz="2400" i="1">
                                  <a:latin typeface="Cambria Math"/>
                                </a:rPr>
                                <m:t>𝐶</m:t>
                              </m:r>
                            </m:e>
                            <m:sub>
                              <m:r>
                                <a:rPr lang="es-CR" sz="2400" i="1">
                                  <a:latin typeface="Cambria Math"/>
                                </a:rPr>
                                <m:t>𝑒𝑛𝑡𝑟𝑒</m:t>
                              </m:r>
                            </m:sub>
                          </m:sSub>
                        </m:num>
                        <m:den>
                          <m:r>
                            <a:rPr lang="es-CR" sz="2400" i="1">
                              <a:latin typeface="Cambria Math"/>
                            </a:rPr>
                            <m:t>𝑘</m:t>
                          </m:r>
                          <m:r>
                            <a:rPr lang="es-CR" sz="2400" i="1">
                              <a:latin typeface="Cambria Math"/>
                            </a:rPr>
                            <m:t>−1</m:t>
                          </m:r>
                        </m:den>
                      </m:f>
                      <m:r>
                        <a:rPr lang="es-CR" sz="2400" b="0" i="1" smtClean="0">
                          <a:latin typeface="Cambria Math"/>
                        </a:rPr>
                        <m:t>=</m:t>
                      </m:r>
                      <m:r>
                        <m:rPr>
                          <m:nor/>
                        </m:rPr>
                        <a:rPr lang="es-CR" sz="2400"/>
                        <m:t>4883.0503</m:t>
                      </m:r>
                    </m:oMath>
                  </m:oMathPara>
                </a14:m>
                <a:endParaRPr lang="es-CR" sz="2400" dirty="0"/>
              </a:p>
            </p:txBody>
          </p:sp>
        </mc:Choice>
        <mc:Fallback xmlns="">
          <p:sp>
            <p:nvSpPr>
              <p:cNvPr id="9" name="8 Rectángulo"/>
              <p:cNvSpPr>
                <a:spLocks noRot="1" noChangeAspect="1" noMove="1" noResize="1" noEditPoints="1" noAdjustHandles="1" noChangeArrowheads="1" noChangeShapeType="1" noTextEdit="1"/>
              </p:cNvSpPr>
              <p:nvPr/>
            </p:nvSpPr>
            <p:spPr>
              <a:xfrm>
                <a:off x="597776" y="3748242"/>
                <a:ext cx="4406014" cy="786177"/>
              </a:xfrm>
              <a:prstGeom prst="rect">
                <a:avLst/>
              </a:prstGeom>
              <a:blipFill rotWithShape="1">
                <a:blip r:embed="rId6"/>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10" name="9 Rectángulo"/>
              <p:cNvSpPr/>
              <p:nvPr/>
            </p:nvSpPr>
            <p:spPr>
              <a:xfrm>
                <a:off x="3575835" y="5620788"/>
                <a:ext cx="4561237" cy="8485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CR" sz="2400" i="1" smtClean="0">
                          <a:latin typeface="Cambria Math"/>
                        </a:rPr>
                        <m:t>𝑅</m:t>
                      </m:r>
                      <m:r>
                        <a:rPr lang="es-CR" sz="2400" i="1" smtClean="0">
                          <a:latin typeface="Cambria Math"/>
                        </a:rPr>
                        <m:t>.</m:t>
                      </m:r>
                      <m:r>
                        <a:rPr lang="es-CR" sz="2400" i="1" smtClean="0">
                          <a:latin typeface="Cambria Math"/>
                        </a:rPr>
                        <m:t>𝑉</m:t>
                      </m:r>
                      <m:r>
                        <a:rPr lang="es-CR" sz="2400" i="1" smtClean="0">
                          <a:latin typeface="Cambria Math"/>
                        </a:rPr>
                        <m:t>.=</m:t>
                      </m:r>
                      <m:f>
                        <m:fPr>
                          <m:ctrlPr>
                            <a:rPr lang="es-CR" sz="2400" i="1">
                              <a:latin typeface="Cambria Math" panose="02040503050406030204" pitchFamily="18" charset="0"/>
                            </a:rPr>
                          </m:ctrlPr>
                        </m:fPr>
                        <m:num>
                          <m:r>
                            <a:rPr lang="es-CR" sz="2400" i="1">
                              <a:latin typeface="Cambria Math"/>
                            </a:rPr>
                            <m:t>𝐶</m:t>
                          </m:r>
                          <m:sSub>
                            <m:sSubPr>
                              <m:ctrlPr>
                                <a:rPr lang="es-CR" sz="2400" i="1">
                                  <a:latin typeface="Cambria Math" panose="02040503050406030204" pitchFamily="18" charset="0"/>
                                </a:rPr>
                              </m:ctrlPr>
                            </m:sSubPr>
                            <m:e>
                              <m:r>
                                <a:rPr lang="es-CR" sz="2400" i="1">
                                  <a:latin typeface="Cambria Math"/>
                                </a:rPr>
                                <m:t>𝑀</m:t>
                              </m:r>
                            </m:e>
                            <m:sub>
                              <m:r>
                                <a:rPr lang="es-CR" sz="2400" i="1">
                                  <a:latin typeface="Cambria Math"/>
                                </a:rPr>
                                <m:t>𝑒𝑛𝑡𝑟𝑒</m:t>
                              </m:r>
                            </m:sub>
                          </m:sSub>
                        </m:num>
                        <m:den>
                          <m:r>
                            <a:rPr lang="es-CR" sz="2400" i="1">
                              <a:latin typeface="Cambria Math"/>
                            </a:rPr>
                            <m:t>𝐶</m:t>
                          </m:r>
                          <m:sSub>
                            <m:sSubPr>
                              <m:ctrlPr>
                                <a:rPr lang="es-CR" sz="2400" i="1">
                                  <a:latin typeface="Cambria Math" panose="02040503050406030204" pitchFamily="18" charset="0"/>
                                </a:rPr>
                              </m:ctrlPr>
                            </m:sSubPr>
                            <m:e>
                              <m:r>
                                <a:rPr lang="es-CR" sz="2400" i="1">
                                  <a:latin typeface="Cambria Math"/>
                                </a:rPr>
                                <m:t>𝑀</m:t>
                              </m:r>
                            </m:e>
                            <m:sub>
                              <m:r>
                                <a:rPr lang="es-CR" sz="2400" i="1">
                                  <a:latin typeface="Cambria Math"/>
                                </a:rPr>
                                <m:t>𝑑𝑒𝑛𝑡𝑟𝑜</m:t>
                              </m:r>
                            </m:sub>
                          </m:sSub>
                        </m:den>
                      </m:f>
                      <m:r>
                        <a:rPr lang="es-CR" sz="2400" b="0" i="1" smtClean="0">
                          <a:latin typeface="Cambria Math"/>
                        </a:rPr>
                        <m:t>=11.99</m:t>
                      </m:r>
                    </m:oMath>
                  </m:oMathPara>
                </a14:m>
                <a:endParaRPr lang="es-CR" sz="2400" dirty="0"/>
              </a:p>
            </p:txBody>
          </p:sp>
        </mc:Choice>
        <mc:Fallback xmlns="">
          <p:sp>
            <p:nvSpPr>
              <p:cNvPr id="10" name="9 Rectángulo"/>
              <p:cNvSpPr>
                <a:spLocks noRot="1" noChangeAspect="1" noMove="1" noResize="1" noEditPoints="1" noAdjustHandles="1" noChangeArrowheads="1" noChangeShapeType="1" noTextEdit="1"/>
              </p:cNvSpPr>
              <p:nvPr/>
            </p:nvSpPr>
            <p:spPr>
              <a:xfrm>
                <a:off x="3575835" y="5620788"/>
                <a:ext cx="4561237" cy="848502"/>
              </a:xfrm>
              <a:prstGeom prst="rect">
                <a:avLst/>
              </a:prstGeom>
              <a:blipFill rotWithShape="1">
                <a:blip r:embed="rId7"/>
                <a:stretch>
                  <a:fillRect/>
                </a:stretch>
              </a:blipFill>
            </p:spPr>
            <p:txBody>
              <a:bodyPr/>
              <a:lstStyle/>
              <a:p>
                <a:r>
                  <a:rPr lang="es-CR">
                    <a:noFill/>
                  </a:rPr>
                  <a:t> </a:t>
                </a:r>
              </a:p>
            </p:txBody>
          </p:sp>
        </mc:Fallback>
      </mc:AlternateContent>
    </p:spTree>
    <p:extLst>
      <p:ext uri="{BB962C8B-B14F-4D97-AF65-F5344CB8AC3E}">
        <p14:creationId xmlns:p14="http://schemas.microsoft.com/office/powerpoint/2010/main" val="179191896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20700" y="1355725"/>
            <a:ext cx="10515600" cy="4351338"/>
          </a:xfrm>
        </p:spPr>
        <p:txBody>
          <a:bodyPr>
            <a:normAutofit/>
          </a:bodyPr>
          <a:lstStyle/>
          <a:p>
            <a:pPr marL="0" indent="0">
              <a:buNone/>
            </a:pPr>
            <a:r>
              <a:rPr lang="es-CR" sz="2400" dirty="0" smtClean="0"/>
              <a:t>El cuadro del análisis de variancia es el siguiente</a:t>
            </a:r>
            <a:endParaRPr lang="es-CR" sz="2400" dirty="0"/>
          </a:p>
        </p:txBody>
      </p:sp>
      <p:sp>
        <p:nvSpPr>
          <p:cNvPr id="4" name="Título 1"/>
          <p:cNvSpPr>
            <a:spLocks noGrp="1"/>
          </p:cNvSpPr>
          <p:nvPr>
            <p:ph type="title"/>
          </p:nvPr>
        </p:nvSpPr>
        <p:spPr>
          <a:xfrm>
            <a:off x="674427" y="66789"/>
            <a:ext cx="10515600" cy="832513"/>
          </a:xfrm>
        </p:spPr>
        <p:txBody>
          <a:bodyPr/>
          <a:lstStyle/>
          <a:p>
            <a:r>
              <a:rPr lang="es-CR" dirty="0" smtClean="0"/>
              <a:t>Ejemplo…  seguimos….</a:t>
            </a:r>
            <a:endParaRPr lang="es-ES" dirty="0"/>
          </a:p>
        </p:txBody>
      </p:sp>
      <p:graphicFrame>
        <p:nvGraphicFramePr>
          <p:cNvPr id="5" name="1 Tabla"/>
          <p:cNvGraphicFramePr>
            <a:graphicFrameLocks noGrp="1"/>
          </p:cNvGraphicFramePr>
          <p:nvPr>
            <p:extLst>
              <p:ext uri="{D42A27DB-BD31-4B8C-83A1-F6EECF244321}">
                <p14:modId xmlns:p14="http://schemas.microsoft.com/office/powerpoint/2010/main" val="3763667295"/>
              </p:ext>
            </p:extLst>
          </p:nvPr>
        </p:nvGraphicFramePr>
        <p:xfrm>
          <a:off x="540592" y="2196945"/>
          <a:ext cx="10647124" cy="4026054"/>
        </p:xfrm>
        <a:graphic>
          <a:graphicData uri="http://schemas.openxmlformats.org/drawingml/2006/table">
            <a:tbl>
              <a:tblPr firstRow="1" firstCol="1" bandRow="1">
                <a:tableStyleId>{5C22544A-7EE6-4342-B048-85BDC9FD1C3A}</a:tableStyleId>
              </a:tblPr>
              <a:tblGrid>
                <a:gridCol w="2084831"/>
                <a:gridCol w="1800164"/>
                <a:gridCol w="1735653"/>
                <a:gridCol w="2612183"/>
                <a:gridCol w="2414293"/>
              </a:tblGrid>
              <a:tr h="1118418">
                <a:tc>
                  <a:txBody>
                    <a:bodyPr/>
                    <a:lstStyle/>
                    <a:p>
                      <a:pPr algn="ctr">
                        <a:lnSpc>
                          <a:spcPct val="115000"/>
                        </a:lnSpc>
                        <a:spcAft>
                          <a:spcPts val="0"/>
                        </a:spcAft>
                      </a:pPr>
                      <a:r>
                        <a:rPr lang="es-CR" sz="2000" dirty="0">
                          <a:effectLst/>
                        </a:rPr>
                        <a:t>Fuentes  de variación</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Suma de cuadrados</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Grados de libertas</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a:effectLst/>
                        </a:rPr>
                        <a:t>Cuadrado medio</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a:effectLst/>
                        </a:rPr>
                        <a:t>Razón de variación</a:t>
                      </a:r>
                      <a:endParaRPr lang="es-CR" sz="2000">
                        <a:effectLst/>
                        <a:latin typeface="Calibri"/>
                        <a:ea typeface="Calibri"/>
                        <a:cs typeface="Times New Roman"/>
                      </a:endParaRPr>
                    </a:p>
                  </a:txBody>
                  <a:tcPr marL="68580" marR="68580" marT="0" marB="0" anchor="ctr"/>
                </a:tc>
              </a:tr>
              <a:tr h="1244411">
                <a:tc>
                  <a:txBody>
                    <a:bodyPr/>
                    <a:lstStyle/>
                    <a:p>
                      <a:pPr algn="ctr">
                        <a:lnSpc>
                          <a:spcPct val="115000"/>
                        </a:lnSpc>
                        <a:spcAft>
                          <a:spcPts val="0"/>
                        </a:spcAft>
                      </a:pPr>
                      <a:r>
                        <a:rPr lang="es-CR" sz="2000" dirty="0">
                          <a:effectLst/>
                        </a:rPr>
                        <a:t>Entre muestras</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b="0" i="0" u="none" strike="noStrike" kern="1200" baseline="0" dirty="0" smtClean="0">
                          <a:solidFill>
                            <a:schemeClr val="dk1"/>
                          </a:solidFill>
                          <a:latin typeface="+mn-lt"/>
                          <a:ea typeface="+mn-ea"/>
                          <a:cs typeface="+mn-cs"/>
                        </a:rPr>
                        <a:t>14649.1514</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smtClean="0">
                          <a:effectLst/>
                          <a:latin typeface="Calibri"/>
                          <a:ea typeface="Calibri"/>
                          <a:cs typeface="Times New Roman"/>
                        </a:rPr>
                        <a:t>3</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b="0" i="0" u="none" strike="noStrike" kern="1200" baseline="0" dirty="0" smtClean="0">
                          <a:solidFill>
                            <a:schemeClr val="dk1"/>
                          </a:solidFill>
                          <a:latin typeface="+mn-lt"/>
                          <a:ea typeface="+mn-ea"/>
                          <a:cs typeface="+mn-cs"/>
                        </a:rPr>
                        <a:t>4883.0503</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b="0" i="0" u="none" strike="noStrike" kern="1200" baseline="0" dirty="0" smtClean="0">
                          <a:solidFill>
                            <a:schemeClr val="dk1"/>
                          </a:solidFill>
                          <a:latin typeface="+mn-lt"/>
                          <a:ea typeface="+mn-ea"/>
                          <a:cs typeface="+mn-cs"/>
                        </a:rPr>
                        <a:t>11.99</a:t>
                      </a:r>
                      <a:endParaRPr lang="es-CR" sz="2000" dirty="0">
                        <a:effectLst/>
                        <a:latin typeface="Calibri"/>
                        <a:ea typeface="Calibri"/>
                        <a:cs typeface="Times New Roman"/>
                      </a:endParaRPr>
                    </a:p>
                  </a:txBody>
                  <a:tcPr marL="68580" marR="68580" marT="0" marB="0" anchor="ctr"/>
                </a:tc>
              </a:tr>
              <a:tr h="1088360">
                <a:tc>
                  <a:txBody>
                    <a:bodyPr/>
                    <a:lstStyle/>
                    <a:p>
                      <a:pPr algn="ctr">
                        <a:lnSpc>
                          <a:spcPct val="115000"/>
                        </a:lnSpc>
                        <a:spcAft>
                          <a:spcPts val="0"/>
                        </a:spcAft>
                      </a:pPr>
                      <a:r>
                        <a:rPr lang="es-CR" sz="2000">
                          <a:effectLst/>
                        </a:rPr>
                        <a:t>Dentro de los muestras</a:t>
                      </a:r>
                      <a:endParaRPr lang="es-CR" sz="20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b="0" i="0" u="none" strike="noStrike" kern="1200" baseline="0" dirty="0" smtClean="0">
                          <a:solidFill>
                            <a:schemeClr val="dk1"/>
                          </a:solidFill>
                          <a:latin typeface="+mn-lt"/>
                          <a:ea typeface="+mn-ea"/>
                          <a:cs typeface="+mn-cs"/>
                        </a:rPr>
                        <a:t>23210.9023</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smtClean="0">
                          <a:effectLst/>
                          <a:latin typeface="Calibri"/>
                          <a:ea typeface="Calibri"/>
                          <a:cs typeface="Times New Roman"/>
                        </a:rPr>
                        <a:t>57</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b="0" i="0" u="none" strike="noStrike" kern="1200" baseline="0" dirty="0" smtClean="0">
                          <a:solidFill>
                            <a:schemeClr val="dk1"/>
                          </a:solidFill>
                          <a:latin typeface="+mn-lt"/>
                          <a:ea typeface="+mn-ea"/>
                          <a:cs typeface="+mn-cs"/>
                        </a:rPr>
                        <a:t>407.2088</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endParaRPr lang="es-CR" sz="2000" dirty="0">
                        <a:effectLst/>
                        <a:latin typeface="Calibri"/>
                        <a:ea typeface="Calibri"/>
                        <a:cs typeface="Times New Roman"/>
                      </a:endParaRPr>
                    </a:p>
                  </a:txBody>
                  <a:tcPr marL="68580" marR="68580" marT="0" marB="0" anchor="ctr"/>
                </a:tc>
              </a:tr>
              <a:tr h="574865">
                <a:tc>
                  <a:txBody>
                    <a:bodyPr/>
                    <a:lstStyle/>
                    <a:p>
                      <a:pPr algn="ctr">
                        <a:lnSpc>
                          <a:spcPct val="115000"/>
                        </a:lnSpc>
                        <a:spcAft>
                          <a:spcPts val="0"/>
                        </a:spcAft>
                      </a:pPr>
                      <a:r>
                        <a:rPr lang="es-CR" sz="2000" dirty="0">
                          <a:effectLst/>
                        </a:rPr>
                        <a:t>Total</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b="0" i="0" u="none" strike="noStrike" kern="1200" baseline="0" dirty="0" smtClean="0">
                          <a:solidFill>
                            <a:schemeClr val="dk1"/>
                          </a:solidFill>
                          <a:latin typeface="+mn-lt"/>
                          <a:ea typeface="+mn-ea"/>
                          <a:cs typeface="+mn-cs"/>
                        </a:rPr>
                        <a:t>37860.0547</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s-CR" sz="2000" dirty="0" smtClean="0">
                          <a:effectLst/>
                          <a:latin typeface="Calibri"/>
                          <a:ea typeface="Calibri"/>
                          <a:cs typeface="Times New Roman"/>
                        </a:rPr>
                        <a:t>60</a:t>
                      </a: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endParaRPr lang="es-CR" sz="20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endParaRPr lang="es-CR" sz="2000" dirty="0">
                        <a:effectLst/>
                        <a:latin typeface="Calibri"/>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8201197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5581" y="1299152"/>
            <a:ext cx="10515600" cy="4351338"/>
          </a:xfrm>
        </p:spPr>
        <p:txBody>
          <a:bodyPr>
            <a:normAutofit/>
          </a:bodyPr>
          <a:lstStyle/>
          <a:p>
            <a:pPr marL="0" indent="0">
              <a:buNone/>
            </a:pPr>
            <a:r>
              <a:rPr lang="es-CR" sz="2400" dirty="0" smtClean="0"/>
              <a:t>8. </a:t>
            </a:r>
            <a:r>
              <a:rPr lang="es-CR" sz="2400" b="1" dirty="0" smtClean="0"/>
              <a:t>Decisión estadística</a:t>
            </a:r>
            <a:r>
              <a:rPr lang="es-CR" sz="2400" dirty="0" smtClean="0"/>
              <a:t>: 11.99 &gt; 3,34. Se rechaza la hipótesis nula…</a:t>
            </a:r>
            <a:endParaRPr lang="es-CR" sz="2400" dirty="0"/>
          </a:p>
        </p:txBody>
      </p:sp>
      <p:sp>
        <p:nvSpPr>
          <p:cNvPr id="4" name="Título 1"/>
          <p:cNvSpPr>
            <a:spLocks noGrp="1"/>
          </p:cNvSpPr>
          <p:nvPr>
            <p:ph type="title"/>
          </p:nvPr>
        </p:nvSpPr>
        <p:spPr>
          <a:xfrm>
            <a:off x="674427" y="66789"/>
            <a:ext cx="10515600" cy="832513"/>
          </a:xfrm>
        </p:spPr>
        <p:txBody>
          <a:bodyPr/>
          <a:lstStyle/>
          <a:p>
            <a:r>
              <a:rPr lang="es-CR" dirty="0" smtClean="0"/>
              <a:t>Ejemplo…  seguimos….</a:t>
            </a:r>
            <a:endParaRPr lang="es-E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065"/>
          <a:stretch/>
        </p:blipFill>
        <p:spPr bwMode="auto">
          <a:xfrm>
            <a:off x="1845252" y="2215866"/>
            <a:ext cx="8365546" cy="4336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5 Conector recto de flecha"/>
          <p:cNvCxnSpPr/>
          <p:nvPr/>
        </p:nvCxnSpPr>
        <p:spPr>
          <a:xfrm>
            <a:off x="9088581" y="4650788"/>
            <a:ext cx="0" cy="9758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6 Rectángulo redondeado"/>
          <p:cNvSpPr/>
          <p:nvPr/>
        </p:nvSpPr>
        <p:spPr>
          <a:xfrm>
            <a:off x="7633854" y="3410281"/>
            <a:ext cx="2317462" cy="761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Zona de rechazo</a:t>
            </a:r>
            <a:endParaRPr lang="es-CR" dirty="0"/>
          </a:p>
        </p:txBody>
      </p:sp>
      <p:sp>
        <p:nvSpPr>
          <p:cNvPr id="10" name="9 Elipse"/>
          <p:cNvSpPr/>
          <p:nvPr/>
        </p:nvSpPr>
        <p:spPr>
          <a:xfrm>
            <a:off x="9861261" y="6276108"/>
            <a:ext cx="180109" cy="1662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R"/>
          </a:p>
        </p:txBody>
      </p:sp>
      <p:sp>
        <p:nvSpPr>
          <p:cNvPr id="11" name="10 CuadroTexto"/>
          <p:cNvSpPr txBox="1"/>
          <p:nvPr/>
        </p:nvSpPr>
        <p:spPr>
          <a:xfrm>
            <a:off x="9739745" y="6359235"/>
            <a:ext cx="2452255" cy="369332"/>
          </a:xfrm>
          <a:prstGeom prst="rect">
            <a:avLst/>
          </a:prstGeom>
          <a:noFill/>
        </p:spPr>
        <p:txBody>
          <a:bodyPr wrap="square" rtlCol="0">
            <a:spAutoFit/>
          </a:bodyPr>
          <a:lstStyle/>
          <a:p>
            <a:r>
              <a:rPr lang="es-CR" dirty="0" smtClean="0"/>
              <a:t>11.99</a:t>
            </a:r>
            <a:endParaRPr lang="es-CR" dirty="0"/>
          </a:p>
        </p:txBody>
      </p:sp>
    </p:spTree>
    <p:extLst>
      <p:ext uri="{BB962C8B-B14F-4D97-AF65-F5344CB8AC3E}">
        <p14:creationId xmlns:p14="http://schemas.microsoft.com/office/powerpoint/2010/main" val="208325071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06400" y="1066800"/>
            <a:ext cx="8305800" cy="5651500"/>
          </a:xfrm>
        </p:spPr>
        <p:txBody>
          <a:bodyPr>
            <a:normAutofit/>
          </a:bodyPr>
          <a:lstStyle/>
          <a:p>
            <a:pPr marL="0" indent="0" algn="just">
              <a:buNone/>
            </a:pPr>
            <a:r>
              <a:rPr lang="es-CR" sz="2400" dirty="0" smtClean="0"/>
              <a:t>9. </a:t>
            </a:r>
            <a:r>
              <a:rPr lang="es-CR" sz="2400" b="1" dirty="0" smtClean="0"/>
              <a:t>Conclusión</a:t>
            </a:r>
            <a:r>
              <a:rPr lang="es-CR" sz="2400" dirty="0" smtClean="0"/>
              <a:t>: dado que se rechazó Ho, se concluye </a:t>
            </a:r>
            <a:r>
              <a:rPr lang="es-CR" sz="2400" dirty="0"/>
              <a:t>que la </a:t>
            </a:r>
            <a:r>
              <a:rPr lang="es-CR" sz="2400" dirty="0" smtClean="0"/>
              <a:t>hipótesis</a:t>
            </a:r>
            <a:r>
              <a:rPr lang="es-CR" sz="2400" dirty="0"/>
              <a:t> </a:t>
            </a:r>
            <a:r>
              <a:rPr lang="es-CR" sz="2400" dirty="0" smtClean="0"/>
              <a:t>alternativa </a:t>
            </a:r>
            <a:r>
              <a:rPr lang="es-CR" sz="2400" dirty="0"/>
              <a:t>es verdadera. Es decir, se </a:t>
            </a:r>
            <a:r>
              <a:rPr lang="es-CR" sz="2400" dirty="0" smtClean="0"/>
              <a:t>concluye que </a:t>
            </a:r>
            <a:r>
              <a:rPr lang="es-CR" sz="2400" dirty="0"/>
              <a:t>los cuatro </a:t>
            </a:r>
            <a:r>
              <a:rPr lang="es-CR" sz="2400" dirty="0" smtClean="0"/>
              <a:t>tratamientos no </a:t>
            </a:r>
            <a:r>
              <a:rPr lang="es-CR" sz="2400" dirty="0"/>
              <a:t>tienen el mismo efecto en </a:t>
            </a:r>
            <a:r>
              <a:rPr lang="es-CR" sz="2400" dirty="0" smtClean="0"/>
              <a:t>promedio.</a:t>
            </a:r>
          </a:p>
          <a:p>
            <a:pPr marL="0" indent="0" algn="just">
              <a:buNone/>
            </a:pPr>
            <a:endParaRPr lang="es-CR" sz="2400" dirty="0"/>
          </a:p>
          <a:p>
            <a:pPr marL="0" indent="0" algn="just">
              <a:buNone/>
            </a:pPr>
            <a:r>
              <a:rPr lang="es-CR" sz="2400" dirty="0" smtClean="0"/>
              <a:t>10. </a:t>
            </a:r>
            <a:r>
              <a:rPr lang="es-CR" sz="2400" b="1" dirty="0" smtClean="0"/>
              <a:t>Valor de </a:t>
            </a:r>
            <a:r>
              <a:rPr lang="es-CR" sz="2400" b="1" i="1" dirty="0" smtClean="0"/>
              <a:t>p</a:t>
            </a:r>
            <a:r>
              <a:rPr lang="es-CR" sz="2400" dirty="0" smtClean="0"/>
              <a:t>. Puesto que 11.99 &gt; 4.77, por valores de l tabla se sabe que p &lt;0,005 para esta prueba.</a:t>
            </a:r>
          </a:p>
          <a:p>
            <a:pPr marL="0" indent="0" algn="just">
              <a:buNone/>
            </a:pPr>
            <a:endParaRPr lang="es-CR" sz="2400" dirty="0" smtClean="0"/>
          </a:p>
          <a:p>
            <a:pPr marL="0" indent="0" algn="just">
              <a:buNone/>
            </a:pPr>
            <a:endParaRPr lang="es-CR" sz="2400" dirty="0"/>
          </a:p>
          <a:p>
            <a:pPr marL="0" indent="0" algn="just">
              <a:buNone/>
            </a:pPr>
            <a:r>
              <a:rPr lang="es-CR" sz="2400" b="1" dirty="0" smtClean="0"/>
              <a:t>Advertencia: </a:t>
            </a:r>
            <a:r>
              <a:rPr lang="es-CR" sz="2400" dirty="0" smtClean="0"/>
              <a:t>el diseño </a:t>
            </a:r>
            <a:r>
              <a:rPr lang="es-CR" sz="2400" dirty="0"/>
              <a:t>completamente aleatorizado es </a:t>
            </a:r>
            <a:r>
              <a:rPr lang="es-CR" sz="2400" dirty="0" smtClean="0"/>
              <a:t>sencillo. </a:t>
            </a:r>
            <a:r>
              <a:rPr lang="es-CR" sz="2400" dirty="0"/>
              <a:t>Sin embargo, se debe utilizar </a:t>
            </a:r>
            <a:r>
              <a:rPr lang="es-CR" sz="2400" dirty="0" smtClean="0"/>
              <a:t>cuando </a:t>
            </a:r>
            <a:r>
              <a:rPr lang="es-CR" sz="2400" dirty="0"/>
              <a:t>las unidades </a:t>
            </a:r>
            <a:r>
              <a:rPr lang="es-CR" sz="2400" dirty="0" smtClean="0"/>
              <a:t>que reciben </a:t>
            </a:r>
            <a:r>
              <a:rPr lang="es-CR" sz="2400" dirty="0"/>
              <a:t>los tratamientos son </a:t>
            </a:r>
            <a:r>
              <a:rPr lang="es-CR" sz="2400" dirty="0" smtClean="0"/>
              <a:t>homogéneas. </a:t>
            </a:r>
            <a:r>
              <a:rPr lang="es-CR" sz="2400" dirty="0"/>
              <a:t>Si las unidades experimentales no </a:t>
            </a:r>
            <a:r>
              <a:rPr lang="es-CR" sz="2400" dirty="0" smtClean="0"/>
              <a:t>son homogéneas, ya sea por las características o las condiciones, se de aplicar alguna otra variación.</a:t>
            </a:r>
            <a:endParaRPr lang="es-CR" sz="2400" dirty="0"/>
          </a:p>
          <a:p>
            <a:pPr marL="0" indent="0" algn="just">
              <a:buNone/>
            </a:pPr>
            <a:endParaRPr lang="es-CR" sz="2400" dirty="0"/>
          </a:p>
        </p:txBody>
      </p:sp>
      <p:sp>
        <p:nvSpPr>
          <p:cNvPr id="4" name="Título 1"/>
          <p:cNvSpPr>
            <a:spLocks noGrp="1"/>
          </p:cNvSpPr>
          <p:nvPr>
            <p:ph type="title"/>
          </p:nvPr>
        </p:nvSpPr>
        <p:spPr>
          <a:xfrm>
            <a:off x="674427" y="66789"/>
            <a:ext cx="10515600" cy="832513"/>
          </a:xfrm>
        </p:spPr>
        <p:txBody>
          <a:bodyPr/>
          <a:lstStyle/>
          <a:p>
            <a:r>
              <a:rPr lang="es-CR" dirty="0" smtClean="0"/>
              <a:t>Ejemplo…  y terminamos….</a:t>
            </a:r>
            <a:endParaRPr lang="es-ES" dirty="0"/>
          </a:p>
        </p:txBody>
      </p:sp>
      <p:pic>
        <p:nvPicPr>
          <p:cNvPr id="5" name="Picture 2" descr="http://mtweb.mtsu.edu/stats/dictionary/images/rrftes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1263" y="1149351"/>
            <a:ext cx="3027700" cy="245711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leadership.cpsc.gov/robinson/wp-content/uploads/sites/6/2015/12/1195442352382851478zeimusu_Warning_sign_svg_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8578" y="4420850"/>
            <a:ext cx="2273070" cy="18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55494"/>
      </p:ext>
    </p:extLst>
  </p:cSld>
  <p:clrMapOvr>
    <a:masterClrMapping/>
  </p:clrMapOvr>
  <p:transition spd="slow">
    <p:randomBar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723900" y="242862"/>
            <a:ext cx="10515600" cy="2271732"/>
          </a:xfrm>
        </p:spPr>
        <p:txBody>
          <a:bodyPr>
            <a:normAutofit/>
          </a:bodyPr>
          <a:lstStyle/>
          <a:p>
            <a:pPr marL="0" indent="0" algn="ctr">
              <a:buNone/>
            </a:pPr>
            <a:r>
              <a:rPr lang="es-CR" sz="4000" dirty="0"/>
              <a:t>¿</a:t>
            </a:r>
            <a:r>
              <a:rPr lang="es-CR" sz="4000" dirty="0" smtClean="0"/>
              <a:t>Las pruebas de comparaciones de medias se pudieron hacer calculado mediante el método de análisis de variancia?</a:t>
            </a:r>
            <a:endParaRPr lang="es-CR" sz="4000" dirty="0"/>
          </a:p>
        </p:txBody>
      </p:sp>
      <p:pic>
        <p:nvPicPr>
          <p:cNvPr id="41986" name="Picture 2" descr="https://elblogdeltaller.files.wordpress.com/2012/05/dud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826" y="2359027"/>
            <a:ext cx="3665350" cy="4170361"/>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1.bp.blogspot.com/-aRWPfV2qUf4/U9olH7vErKI/AAAAAAAABNs/QV-k1B9h0Qc/s1600/stick_figure_question_mark_1600_clr_7059.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073"/>
          <a:stretch/>
        </p:blipFill>
        <p:spPr bwMode="auto">
          <a:xfrm>
            <a:off x="6761106" y="2211909"/>
            <a:ext cx="4036291" cy="4317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057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09580" y="85720"/>
            <a:ext cx="10515600" cy="900112"/>
          </a:xfrm>
        </p:spPr>
        <p:txBody>
          <a:bodyPr/>
          <a:lstStyle/>
          <a:p>
            <a:r>
              <a:rPr lang="es-CR" dirty="0" smtClean="0"/>
              <a:t>Ejercicios…</a:t>
            </a:r>
            <a:endParaRPr lang="es-CR" dirty="0"/>
          </a:p>
        </p:txBody>
      </p:sp>
      <p:sp>
        <p:nvSpPr>
          <p:cNvPr id="3" name="2 Marcador de contenido"/>
          <p:cNvSpPr>
            <a:spLocks noGrp="1"/>
          </p:cNvSpPr>
          <p:nvPr>
            <p:ph idx="1"/>
          </p:nvPr>
        </p:nvSpPr>
        <p:spPr>
          <a:xfrm>
            <a:off x="152399" y="942965"/>
            <a:ext cx="10515600" cy="5329237"/>
          </a:xfrm>
        </p:spPr>
        <p:txBody>
          <a:bodyPr>
            <a:normAutofit/>
          </a:bodyPr>
          <a:lstStyle/>
          <a:p>
            <a:pPr algn="just"/>
            <a:r>
              <a:rPr lang="es-CR" sz="2000" dirty="0" smtClean="0"/>
              <a:t>Se estudió la </a:t>
            </a:r>
            <a:r>
              <a:rPr lang="es-CR" sz="2000" dirty="0"/>
              <a:t>eficacia de cinco medicamentos para erradicar </a:t>
            </a:r>
            <a:r>
              <a:rPr lang="es-CR" sz="2000" dirty="0" smtClean="0"/>
              <a:t>el </a:t>
            </a:r>
            <a:r>
              <a:rPr lang="es-CR" sz="2000" i="1" dirty="0" err="1" smtClean="0"/>
              <a:t>StreptocoCI</a:t>
            </a:r>
            <a:r>
              <a:rPr lang="es-CR" sz="2000" i="1" dirty="0" smtClean="0"/>
              <a:t> US </a:t>
            </a:r>
            <a:r>
              <a:rPr lang="es-CR" sz="2000" i="1" dirty="0" err="1"/>
              <a:t>pneumoniae</a:t>
            </a:r>
            <a:r>
              <a:rPr lang="es-CR" sz="2000" i="1" dirty="0"/>
              <a:t> </a:t>
            </a:r>
            <a:r>
              <a:rPr lang="es-CR" sz="2000" dirty="0"/>
              <a:t>de los pulmones de ratones de laboratorio hembras en varias </a:t>
            </a:r>
            <a:r>
              <a:rPr lang="es-CR" sz="2000" dirty="0" smtClean="0"/>
              <a:t>ocasiones antes </a:t>
            </a:r>
            <a:r>
              <a:rPr lang="es-CR" sz="2000" dirty="0"/>
              <a:t>de la </a:t>
            </a:r>
            <a:r>
              <a:rPr lang="es-CR" sz="2000" dirty="0" smtClean="0"/>
              <a:t>infección</a:t>
            </a:r>
            <a:r>
              <a:rPr lang="es-CR" sz="2000" dirty="0"/>
              <a:t>. Las siguientes </a:t>
            </a:r>
            <a:r>
              <a:rPr lang="es-CR" sz="2000" dirty="0" smtClean="0"/>
              <a:t>mediciones </a:t>
            </a:r>
            <a:r>
              <a:rPr lang="es-CR" sz="2000" dirty="0"/>
              <a:t>corresponden a la existencia de </a:t>
            </a:r>
            <a:r>
              <a:rPr lang="es-CR" sz="2000" dirty="0" smtClean="0"/>
              <a:t>bacterias viables </a:t>
            </a:r>
            <a:r>
              <a:rPr lang="es-CR" sz="2000" dirty="0"/>
              <a:t>en los </a:t>
            </a:r>
            <a:r>
              <a:rPr lang="es-CR" sz="2000" dirty="0" smtClean="0"/>
              <a:t>pulmones, 24 </a:t>
            </a:r>
            <a:r>
              <a:rPr lang="es-CR" sz="2000" dirty="0"/>
              <a:t>horas </a:t>
            </a:r>
            <a:r>
              <a:rPr lang="es-CR" sz="2000" dirty="0" smtClean="0"/>
              <a:t>después de aplicar </a:t>
            </a:r>
            <a:r>
              <a:rPr lang="es-CR" sz="2000" dirty="0"/>
              <a:t>seis inyecciones. Las dosis se administran por </a:t>
            </a:r>
            <a:r>
              <a:rPr lang="es-CR" sz="2000" dirty="0" smtClean="0"/>
              <a:t>inyección</a:t>
            </a:r>
            <a:r>
              <a:rPr lang="es-CR" sz="2000"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2" y="2181230"/>
            <a:ext cx="3819528" cy="4575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redondeado"/>
          <p:cNvSpPr/>
          <p:nvPr/>
        </p:nvSpPr>
        <p:spPr>
          <a:xfrm>
            <a:off x="5700713" y="2800350"/>
            <a:ext cx="3614737" cy="1257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Realizar la prueba de diferencia de medias.</a:t>
            </a:r>
            <a:endParaRPr lang="es-CR" dirty="0"/>
          </a:p>
        </p:txBody>
      </p:sp>
    </p:spTree>
    <p:extLst>
      <p:ext uri="{BB962C8B-B14F-4D97-AF65-F5344CB8AC3E}">
        <p14:creationId xmlns:p14="http://schemas.microsoft.com/office/powerpoint/2010/main" val="9035677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em.bredband.net/didrik71/grafer/3anov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22947"/>
            <a:ext cx="5896443" cy="5395247"/>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a:spLocks noGrp="1"/>
          </p:cNvSpPr>
          <p:nvPr>
            <p:ph type="title"/>
          </p:nvPr>
        </p:nvSpPr>
        <p:spPr>
          <a:xfrm>
            <a:off x="838200" y="80210"/>
            <a:ext cx="10515600" cy="879932"/>
          </a:xfrm>
        </p:spPr>
        <p:txBody>
          <a:bodyPr/>
          <a:lstStyle/>
          <a:p>
            <a:pPr algn="ctr"/>
            <a:r>
              <a:rPr lang="es-CR" dirty="0" smtClean="0"/>
              <a:t>Fundamentos del ANOVA</a:t>
            </a:r>
            <a:endParaRPr lang="es-ES" dirty="0"/>
          </a:p>
        </p:txBody>
      </p:sp>
      <p:sp>
        <p:nvSpPr>
          <p:cNvPr id="4" name="Rectángulo redondeado 3"/>
          <p:cNvSpPr/>
          <p:nvPr/>
        </p:nvSpPr>
        <p:spPr>
          <a:xfrm>
            <a:off x="7908758" y="1122947"/>
            <a:ext cx="3172326" cy="13796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400" dirty="0" smtClean="0"/>
              <a:t>Se tienen 3 poblaciones</a:t>
            </a:r>
            <a:endParaRPr lang="es-ES" sz="2400" dirty="0"/>
          </a:p>
        </p:txBody>
      </p:sp>
      <p:sp>
        <p:nvSpPr>
          <p:cNvPr id="7" name="Rectángulo redondeado 6"/>
          <p:cNvSpPr/>
          <p:nvPr/>
        </p:nvSpPr>
        <p:spPr>
          <a:xfrm>
            <a:off x="7908758" y="3130759"/>
            <a:ext cx="3172326" cy="13796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400" dirty="0" smtClean="0"/>
              <a:t>Se quiere saber si hay diferencia a nivel de las medias</a:t>
            </a:r>
            <a:endParaRPr lang="es-ES" sz="2400" dirty="0"/>
          </a:p>
        </p:txBody>
      </p:sp>
      <p:sp>
        <p:nvSpPr>
          <p:cNvPr id="8" name="Rectángulo redondeado 7"/>
          <p:cNvSpPr/>
          <p:nvPr/>
        </p:nvSpPr>
        <p:spPr>
          <a:xfrm>
            <a:off x="7908758" y="5138573"/>
            <a:ext cx="3172326" cy="13796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400" dirty="0" smtClean="0"/>
              <a:t>Se debe contemplar la variabilidad….</a:t>
            </a:r>
            <a:endParaRPr lang="es-ES" sz="2400" dirty="0"/>
          </a:p>
        </p:txBody>
      </p:sp>
    </p:spTree>
    <p:extLst>
      <p:ext uri="{BB962C8B-B14F-4D97-AF65-F5344CB8AC3E}">
        <p14:creationId xmlns:p14="http://schemas.microsoft.com/office/powerpoint/2010/main" val="3424359621"/>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9535" y="882640"/>
            <a:ext cx="10515600" cy="4351338"/>
          </a:xfrm>
        </p:spPr>
        <p:txBody>
          <a:bodyPr>
            <a:normAutofit/>
          </a:bodyPr>
          <a:lstStyle/>
          <a:p>
            <a:pPr algn="just"/>
            <a:r>
              <a:rPr lang="es-CR" sz="2000" dirty="0" smtClean="0"/>
              <a:t>Se </a:t>
            </a:r>
            <a:r>
              <a:rPr lang="es-CR" sz="2000" dirty="0"/>
              <a:t>examinaron las </a:t>
            </a:r>
            <a:r>
              <a:rPr lang="es-CR" sz="2000" dirty="0" smtClean="0"/>
              <a:t>características </a:t>
            </a:r>
            <a:r>
              <a:rPr lang="es-CR" sz="2000" dirty="0"/>
              <a:t>de los sitios de </a:t>
            </a:r>
            <a:r>
              <a:rPr lang="es-CR" sz="2000" dirty="0" smtClean="0"/>
              <a:t>unión </a:t>
            </a:r>
            <a:r>
              <a:rPr lang="es-CR" sz="2000" dirty="0"/>
              <a:t>de la </a:t>
            </a:r>
            <a:r>
              <a:rPr lang="es-CR" sz="2000" dirty="0" smtClean="0"/>
              <a:t>3H-imipramina en </a:t>
            </a:r>
            <a:r>
              <a:rPr lang="es-CR" sz="2000" dirty="0"/>
              <a:t>pacientes permanentemente deprimidos (SAD) y pacientes deprimidos por corto </a:t>
            </a:r>
            <a:r>
              <a:rPr lang="es-CR" sz="2000" dirty="0" smtClean="0"/>
              <a:t>tiempo (no-SAD</a:t>
            </a:r>
            <a:r>
              <a:rPr lang="es-CR" sz="2000" dirty="0"/>
              <a:t>), </a:t>
            </a:r>
            <a:r>
              <a:rPr lang="es-CR" sz="2000" dirty="0" smtClean="0"/>
              <a:t>así </a:t>
            </a:r>
            <a:r>
              <a:rPr lang="es-CR" sz="2000" dirty="0"/>
              <a:t>como en individuos sanos (grupo de control). Una de las variables en las que </a:t>
            </a:r>
            <a:r>
              <a:rPr lang="es-CR" sz="2000" dirty="0" smtClean="0"/>
              <a:t>se hicieron </a:t>
            </a:r>
            <a:r>
              <a:rPr lang="es-CR" sz="2000" dirty="0"/>
              <a:t>las mediciones es la densidad de los sitios de </a:t>
            </a:r>
            <a:r>
              <a:rPr lang="es-CR" sz="2000" dirty="0" smtClean="0"/>
              <a:t>unión </a:t>
            </a:r>
            <a:r>
              <a:rPr lang="es-CR" sz="2000" dirty="0"/>
              <a:t>para la 3H-imipramina en </a:t>
            </a:r>
            <a:r>
              <a:rPr lang="es-CR" sz="2000" dirty="0" smtClean="0"/>
              <a:t>las plaquetas sanguíneas. </a:t>
            </a:r>
            <a:r>
              <a:rPr lang="es-CR" sz="2000" i="1" dirty="0" smtClean="0"/>
              <a:t> </a:t>
            </a:r>
            <a:r>
              <a:rPr lang="es-CR" sz="2000" dirty="0"/>
              <a:t>Los resultados son los siguientes:</a:t>
            </a:r>
          </a:p>
        </p:txBody>
      </p:sp>
      <p:sp>
        <p:nvSpPr>
          <p:cNvPr id="4" name="1 Título"/>
          <p:cNvSpPr>
            <a:spLocks noGrp="1"/>
          </p:cNvSpPr>
          <p:nvPr>
            <p:ph type="title"/>
          </p:nvPr>
        </p:nvSpPr>
        <p:spPr>
          <a:xfrm>
            <a:off x="409580" y="85720"/>
            <a:ext cx="10515600" cy="900112"/>
          </a:xfrm>
        </p:spPr>
        <p:txBody>
          <a:bodyPr/>
          <a:lstStyle/>
          <a:p>
            <a:r>
              <a:rPr lang="es-CR" dirty="0" smtClean="0"/>
              <a:t>Ejercicios…</a:t>
            </a:r>
            <a:endParaRPr lang="es-C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48" y="2276476"/>
            <a:ext cx="3671887" cy="4581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redondeado"/>
          <p:cNvSpPr/>
          <p:nvPr/>
        </p:nvSpPr>
        <p:spPr>
          <a:xfrm>
            <a:off x="5700713" y="2800350"/>
            <a:ext cx="3614737" cy="1257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a:t>Realizar </a:t>
            </a:r>
            <a:r>
              <a:rPr lang="es-CR" dirty="0" smtClean="0"/>
              <a:t>la prueba de diferencia de medias.</a:t>
            </a:r>
            <a:endParaRPr lang="es-CR" dirty="0"/>
          </a:p>
        </p:txBody>
      </p:sp>
    </p:spTree>
    <p:extLst>
      <p:ext uri="{BB962C8B-B14F-4D97-AF65-F5344CB8AC3E}">
        <p14:creationId xmlns:p14="http://schemas.microsoft.com/office/powerpoint/2010/main" val="17822379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288" y="133113"/>
            <a:ext cx="10515600" cy="863174"/>
          </a:xfrm>
        </p:spPr>
        <p:txBody>
          <a:bodyPr/>
          <a:lstStyle/>
          <a:p>
            <a:pPr algn="ctr"/>
            <a:r>
              <a:rPr lang="es-CR" dirty="0" smtClean="0"/>
              <a:t>Índice</a:t>
            </a:r>
            <a:endParaRPr lang="es-ES" dirty="0"/>
          </a:p>
        </p:txBody>
      </p:sp>
      <p:sp>
        <p:nvSpPr>
          <p:cNvPr id="4" name="Elipse 3"/>
          <p:cNvSpPr/>
          <p:nvPr/>
        </p:nvSpPr>
        <p:spPr>
          <a:xfrm>
            <a:off x="450376" y="1282889"/>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a:t>
            </a:r>
            <a:endParaRPr lang="es-ES" dirty="0"/>
          </a:p>
        </p:txBody>
      </p:sp>
      <p:sp>
        <p:nvSpPr>
          <p:cNvPr id="5" name="Elipse 4"/>
          <p:cNvSpPr/>
          <p:nvPr/>
        </p:nvSpPr>
        <p:spPr>
          <a:xfrm>
            <a:off x="450376" y="3407936"/>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2</a:t>
            </a:r>
            <a:endParaRPr lang="es-ES" dirty="0"/>
          </a:p>
        </p:txBody>
      </p:sp>
      <p:sp>
        <p:nvSpPr>
          <p:cNvPr id="6" name="Elipse 5"/>
          <p:cNvSpPr/>
          <p:nvPr/>
        </p:nvSpPr>
        <p:spPr>
          <a:xfrm>
            <a:off x="450376" y="5532983"/>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3</a:t>
            </a:r>
            <a:endParaRPr lang="es-ES" dirty="0"/>
          </a:p>
        </p:txBody>
      </p:sp>
      <p:sp>
        <p:nvSpPr>
          <p:cNvPr id="7" name="Elipse 6"/>
          <p:cNvSpPr/>
          <p:nvPr/>
        </p:nvSpPr>
        <p:spPr>
          <a:xfrm>
            <a:off x="5902088" y="1282889"/>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4</a:t>
            </a:r>
            <a:endParaRPr lang="es-ES" dirty="0"/>
          </a:p>
        </p:txBody>
      </p:sp>
      <p:sp>
        <p:nvSpPr>
          <p:cNvPr id="10" name="Rectángulo redondeado 9"/>
          <p:cNvSpPr/>
          <p:nvPr/>
        </p:nvSpPr>
        <p:spPr>
          <a:xfrm>
            <a:off x="2238233" y="1282889"/>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Fundamentos del ANOVA</a:t>
            </a:r>
            <a:endParaRPr lang="es-ES" dirty="0"/>
          </a:p>
        </p:txBody>
      </p:sp>
      <p:sp>
        <p:nvSpPr>
          <p:cNvPr id="11" name="Rectángulo redondeado 10"/>
          <p:cNvSpPr/>
          <p:nvPr/>
        </p:nvSpPr>
        <p:spPr>
          <a:xfrm>
            <a:off x="2238232" y="5532983"/>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Diseño de una vía o completamente aleatorizado</a:t>
            </a:r>
            <a:endParaRPr lang="es-ES" dirty="0"/>
          </a:p>
        </p:txBody>
      </p:sp>
      <p:sp>
        <p:nvSpPr>
          <p:cNvPr id="12" name="Rectángulo redondeado 11"/>
          <p:cNvSpPr/>
          <p:nvPr/>
        </p:nvSpPr>
        <p:spPr>
          <a:xfrm>
            <a:off x="2238232" y="3482999"/>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Etapas de un ANOVA</a:t>
            </a:r>
            <a:endParaRPr lang="es-ES" dirty="0"/>
          </a:p>
        </p:txBody>
      </p:sp>
      <p:sp>
        <p:nvSpPr>
          <p:cNvPr id="14" name="Rectángulo redondeado 13"/>
          <p:cNvSpPr/>
          <p:nvPr/>
        </p:nvSpPr>
        <p:spPr>
          <a:xfrm>
            <a:off x="8375744" y="1357952"/>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Diferencia de medias</a:t>
            </a:r>
            <a:endParaRPr lang="es-ES" dirty="0"/>
          </a:p>
        </p:txBody>
      </p:sp>
    </p:spTree>
    <p:extLst>
      <p:ext uri="{BB962C8B-B14F-4D97-AF65-F5344CB8AC3E}">
        <p14:creationId xmlns:p14="http://schemas.microsoft.com/office/powerpoint/2010/main" val="1216964816"/>
      </p:ext>
    </p:extLst>
  </p:cSld>
  <p:clrMapOvr>
    <a:masterClrMapping/>
  </p:clrMapOvr>
  <p:transition spd="slow">
    <p:randomBar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6576" y="26125"/>
            <a:ext cx="10515600" cy="849086"/>
          </a:xfrm>
        </p:spPr>
        <p:txBody>
          <a:bodyPr/>
          <a:lstStyle/>
          <a:p>
            <a:pPr algn="ctr"/>
            <a:r>
              <a:rPr lang="es-ES" dirty="0" smtClean="0"/>
              <a:t>La diferencia de medias</a:t>
            </a:r>
            <a:endParaRPr lang="es-E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166" y="957261"/>
                <a:ext cx="8784639" cy="5772151"/>
              </a:xfrm>
            </p:spPr>
            <p:txBody>
              <a:bodyPr>
                <a:normAutofit fontScale="92500"/>
              </a:bodyPr>
              <a:lstStyle/>
              <a:p>
                <a:pPr algn="just"/>
                <a:r>
                  <a:rPr lang="es-ES" sz="2400" dirty="0" smtClean="0"/>
                  <a:t>SIEMPRE que el análisis de variancia conduce a rechazar la </a:t>
                </a:r>
                <a14:m>
                  <m:oMath xmlns:m="http://schemas.openxmlformats.org/officeDocument/2006/math">
                    <m:sSub>
                      <m:sSubPr>
                        <m:ctrlPr>
                          <a:rPr lang="es-CR" sz="2400" i="1">
                            <a:latin typeface="Cambria Math" panose="02040503050406030204" pitchFamily="18" charset="0"/>
                          </a:rPr>
                        </m:ctrlPr>
                      </m:sSubPr>
                      <m:e>
                        <m:r>
                          <a:rPr lang="es-CR" sz="2400" i="1">
                            <a:latin typeface="Cambria Math"/>
                          </a:rPr>
                          <m:t>𝐻</m:t>
                        </m:r>
                      </m:e>
                      <m:sub>
                        <m:r>
                          <a:rPr lang="es-CR" sz="2400" i="1">
                            <a:latin typeface="Cambria Math"/>
                          </a:rPr>
                          <m:t>0</m:t>
                        </m:r>
                      </m:sub>
                    </m:sSub>
                  </m:oMath>
                </a14:m>
                <a:r>
                  <a:rPr lang="es-ES" sz="2400" dirty="0" smtClean="0"/>
                  <a:t>, surge la pregunta respecto a qué par de medias son diferentes.</a:t>
                </a:r>
              </a:p>
              <a:p>
                <a:pPr algn="just"/>
                <a:endParaRPr lang="es-ES" sz="2400" dirty="0"/>
              </a:p>
              <a:p>
                <a:pPr algn="just"/>
                <a:r>
                  <a:rPr lang="es-ES" sz="2400" dirty="0" smtClean="0"/>
                  <a:t>Se debería </a:t>
                </a:r>
                <a:r>
                  <a:rPr lang="es-CR" sz="2400" dirty="0"/>
                  <a:t>llevar a cabo una prueba de </a:t>
                </a:r>
                <a:r>
                  <a:rPr lang="es-CR" sz="2400" dirty="0" smtClean="0"/>
                  <a:t>significación </a:t>
                </a:r>
                <a:r>
                  <a:rPr lang="es-CR" sz="2400" dirty="0"/>
                  <a:t>en todos </a:t>
                </a:r>
                <a:r>
                  <a:rPr lang="es-CR" sz="2400" dirty="0" smtClean="0"/>
                  <a:t>y </a:t>
                </a:r>
                <a:r>
                  <a:rPr lang="es-CR" sz="2400" dirty="0"/>
                  <a:t>c</a:t>
                </a:r>
                <a:r>
                  <a:rPr lang="es-CR" sz="2400" dirty="0" smtClean="0"/>
                  <a:t>ada </a:t>
                </a:r>
                <a:r>
                  <a:rPr lang="es-CR" sz="2400" dirty="0"/>
                  <a:t>uno de los pares de medias de los </a:t>
                </a:r>
                <a:r>
                  <a:rPr lang="es-CR" sz="2400" dirty="0" smtClean="0"/>
                  <a:t>tratamientos</a:t>
                </a:r>
              </a:p>
              <a:p>
                <a:pPr algn="just"/>
                <a:endParaRPr lang="es-CR" sz="2400" dirty="0"/>
              </a:p>
              <a:p>
                <a:pPr algn="just"/>
                <a:r>
                  <a:rPr lang="es-ES" sz="2400" dirty="0" smtClean="0"/>
                  <a:t>En el presente caso que poseemos cuatro tratamientos y la hipótesis se había establecido como </a:t>
                </a:r>
                <a14:m>
                  <m:oMath xmlns:m="http://schemas.openxmlformats.org/officeDocument/2006/math">
                    <m:sSub>
                      <m:sSubPr>
                        <m:ctrlPr>
                          <a:rPr lang="es-CR" sz="2400" i="1">
                            <a:latin typeface="Cambria Math" panose="02040503050406030204" pitchFamily="18" charset="0"/>
                          </a:rPr>
                        </m:ctrlPr>
                      </m:sSubPr>
                      <m:e>
                        <m:r>
                          <a:rPr lang="es-CR" sz="2400" i="1">
                            <a:latin typeface="Cambria Math"/>
                          </a:rPr>
                          <m:t>𝐻</m:t>
                        </m:r>
                      </m:e>
                      <m:sub>
                        <m:r>
                          <a:rPr lang="es-CR" sz="2400" i="1">
                            <a:latin typeface="Cambria Math"/>
                          </a:rPr>
                          <m:t>0</m:t>
                        </m:r>
                      </m:sub>
                    </m:sSub>
                    <m:r>
                      <a:rPr lang="es-CR" sz="2400" i="1">
                        <a:latin typeface="Cambria Math"/>
                      </a:rPr>
                      <m:t>: </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1</m:t>
                        </m:r>
                      </m:sub>
                    </m:sSub>
                    <m:r>
                      <a:rPr lang="es-CR" sz="2400" i="1">
                        <a:latin typeface="Cambria Math"/>
                      </a:rPr>
                      <m:t>=</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2</m:t>
                        </m:r>
                      </m:sub>
                    </m:sSub>
                    <m:r>
                      <a:rPr lang="es-CR" sz="2400" i="1">
                        <a:latin typeface="Cambria Math"/>
                      </a:rPr>
                      <m:t>=</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3</m:t>
                        </m:r>
                      </m:sub>
                    </m:sSub>
                    <m:r>
                      <a:rPr lang="es-CR" sz="2400" i="1">
                        <a:latin typeface="Cambria Math"/>
                      </a:rPr>
                      <m:t>=</m:t>
                    </m:r>
                    <m:sSub>
                      <m:sSubPr>
                        <m:ctrlPr>
                          <a:rPr lang="es-CR" sz="2400" i="1">
                            <a:latin typeface="Cambria Math" panose="02040503050406030204" pitchFamily="18" charset="0"/>
                          </a:rPr>
                        </m:ctrlPr>
                      </m:sSubPr>
                      <m:e>
                        <m:r>
                          <a:rPr lang="es-CR" sz="2400" i="1">
                            <a:latin typeface="Cambria Math"/>
                          </a:rPr>
                          <m:t>𝜇</m:t>
                        </m:r>
                      </m:e>
                      <m:sub>
                        <m:r>
                          <a:rPr lang="es-CR" sz="2400" i="1">
                            <a:latin typeface="Cambria Math"/>
                          </a:rPr>
                          <m:t>4</m:t>
                        </m:r>
                      </m:sub>
                    </m:sSub>
                  </m:oMath>
                </a14:m>
                <a:r>
                  <a:rPr lang="es-CR" sz="2400" i="1" dirty="0" smtClean="0">
                    <a:latin typeface="Cambria Math"/>
                  </a:rPr>
                  <a:t>, </a:t>
                </a:r>
                <a:r>
                  <a:rPr lang="es-CR" sz="2400" dirty="0" smtClean="0">
                    <a:latin typeface="Cambria Math"/>
                  </a:rPr>
                  <a:t>entonces se deben realizar pruebas de significación en todos y cada uno de los pres de medias de los tratamientos.</a:t>
                </a:r>
              </a:p>
              <a:p>
                <a:pPr algn="just"/>
                <a:endParaRPr lang="es-CR" sz="2400" i="1" dirty="0">
                  <a:latin typeface="Cambria Math"/>
                </a:endParaRPr>
              </a:p>
              <a:p>
                <a:pPr algn="just"/>
                <a:r>
                  <a:rPr lang="es-CR" sz="2400" dirty="0"/>
                  <a:t>El punto critico en el </a:t>
                </a:r>
                <a:r>
                  <a:rPr lang="es-CR" sz="2400" dirty="0" smtClean="0"/>
                  <a:t>procedimiento </a:t>
                </a:r>
                <a:r>
                  <a:rPr lang="es-CR" sz="2400" dirty="0"/>
                  <a:t>es el nivel de </a:t>
                </a:r>
                <a:r>
                  <a:rPr lang="es-CR" sz="2400" dirty="0" smtClean="0"/>
                  <a:t>significación</a:t>
                </a:r>
                <a:r>
                  <a:rPr lang="es-CR" sz="2400" dirty="0"/>
                  <a:t>. Aunque </a:t>
                </a:r>
                <a:r>
                  <a:rPr lang="es-CR" sz="2400" dirty="0" smtClean="0"/>
                  <a:t>la probabilidad, </a:t>
                </a:r>
                <a:r>
                  <a:rPr lang="el-GR" sz="2400" dirty="0" smtClean="0">
                    <a:latin typeface="Times New Roman"/>
                    <a:cs typeface="Times New Roman"/>
                  </a:rPr>
                  <a:t>α</a:t>
                </a:r>
                <a:r>
                  <a:rPr lang="es-CR" sz="2400" dirty="0" smtClean="0"/>
                  <a:t>, </a:t>
                </a:r>
                <a:r>
                  <a:rPr lang="es-CR" sz="2400" dirty="0"/>
                  <a:t>de rechazar una </a:t>
                </a:r>
                <a:r>
                  <a:rPr lang="es-CR" sz="2400" dirty="0" smtClean="0"/>
                  <a:t>hipótesis </a:t>
                </a:r>
                <a:r>
                  <a:rPr lang="es-CR" sz="2400" dirty="0"/>
                  <a:t>nula verdadera para la prueba como </a:t>
                </a:r>
                <a:r>
                  <a:rPr lang="es-CR" sz="2400" dirty="0" smtClean="0"/>
                  <a:t>un todo </a:t>
                </a:r>
                <a:r>
                  <a:rPr lang="es-CR" sz="2400" dirty="0"/>
                  <a:t>sea </a:t>
                </a:r>
                <a:r>
                  <a:rPr lang="es-CR" sz="2400" dirty="0" smtClean="0"/>
                  <a:t>pequeña, </a:t>
                </a:r>
                <a:r>
                  <a:rPr lang="es-CR" sz="2400" dirty="0"/>
                  <a:t>la probabilidad de </a:t>
                </a:r>
                <a:r>
                  <a:rPr lang="es-CR" sz="2400" dirty="0" smtClean="0"/>
                  <a:t>rechazar </a:t>
                </a:r>
                <a:r>
                  <a:rPr lang="es-CR" sz="2400" dirty="0"/>
                  <a:t>al menos una hip6tesis </a:t>
                </a:r>
                <a:r>
                  <a:rPr lang="es-CR" sz="2400" dirty="0" smtClean="0"/>
                  <a:t>verdadera cuando </a:t>
                </a:r>
                <a:r>
                  <a:rPr lang="es-CR" sz="2400" dirty="0"/>
                  <a:t>se prueban varios pares de medias es, como se ha vis to, mayor </a:t>
                </a:r>
                <a:r>
                  <a:rPr lang="es-CR" sz="2400" dirty="0" smtClean="0"/>
                  <a:t>que </a:t>
                </a:r>
                <a:r>
                  <a:rPr lang="el-GR" sz="2400" dirty="0" smtClean="0">
                    <a:latin typeface="Times New Roman"/>
                    <a:cs typeface="Times New Roman"/>
                  </a:rPr>
                  <a:t>α</a:t>
                </a:r>
                <a:r>
                  <a:rPr lang="es-CR" sz="2400" dirty="0" smtClean="0">
                    <a:latin typeface="Times New Roman"/>
                    <a:cs typeface="Times New Roman"/>
                  </a:rPr>
                  <a:t>.</a:t>
                </a:r>
                <a:r>
                  <a:rPr lang="es-CR" sz="2400" dirty="0" smtClean="0"/>
                  <a:t> </a:t>
                </a:r>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166" y="957261"/>
                <a:ext cx="8784639" cy="5772151"/>
              </a:xfrm>
              <a:blipFill rotWithShape="1">
                <a:blip r:embed="rId2"/>
                <a:stretch>
                  <a:fillRect l="-763" t="-1162" r="-972" b="-528"/>
                </a:stretch>
              </a:blipFill>
            </p:spPr>
            <p:txBody>
              <a:bodyPr/>
              <a:lstStyle/>
              <a:p>
                <a:r>
                  <a:rPr lang="es-CR">
                    <a:noFill/>
                  </a:rPr>
                  <a:t> </a:t>
                </a:r>
              </a:p>
            </p:txBody>
          </p:sp>
        </mc:Fallback>
      </mc:AlternateContent>
      <p:pic>
        <p:nvPicPr>
          <p:cNvPr id="3074" name="Picture 2" descr="https://www.hcup-us.ahrq.gov/tech_assist/standarderrors/508/graphics/02_010_02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1163" y="1128711"/>
            <a:ext cx="2585478" cy="2000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tatisticslectures.com/images/posthoc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8039" y="4840289"/>
            <a:ext cx="2371725"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526080"/>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152399" y="968370"/>
                <a:ext cx="9229636" cy="5703893"/>
              </a:xfrm>
            </p:spPr>
            <p:txBody>
              <a:bodyPr>
                <a:normAutofit/>
              </a:bodyPr>
              <a:lstStyle/>
              <a:p>
                <a:pPr algn="just"/>
                <a:r>
                  <a:rPr lang="es-CR" sz="2400" dirty="0" smtClean="0"/>
                  <a:t>Existen diversos métodos para la comparación de medias múltiples. Uno de los más populares es el método de </a:t>
                </a:r>
                <a:r>
                  <a:rPr lang="es-CR" sz="2400" dirty="0" err="1" smtClean="0"/>
                  <a:t>Tukey</a:t>
                </a:r>
                <a:r>
                  <a:rPr lang="es-CR" sz="2400" dirty="0" smtClean="0"/>
                  <a:t>.</a:t>
                </a:r>
              </a:p>
              <a:p>
                <a:pPr algn="just"/>
                <a:endParaRPr lang="es-CR" sz="2400" dirty="0"/>
              </a:p>
              <a:p>
                <a:pPr algn="just"/>
                <a:r>
                  <a:rPr lang="es-CR" sz="2400" dirty="0" smtClean="0"/>
                  <a:t>Existen dos modalidades de la prueba de </a:t>
                </a:r>
                <a:r>
                  <a:rPr lang="es-CR" sz="2400" dirty="0" err="1" smtClean="0"/>
                  <a:t>Tukey</a:t>
                </a:r>
                <a:r>
                  <a:rPr lang="es-CR" sz="2400" dirty="0" smtClean="0"/>
                  <a:t>: tamaño igual de muestra entre tratamientos o tamaños diferentes.</a:t>
                </a:r>
              </a:p>
              <a:p>
                <a:pPr algn="just"/>
                <a:endParaRPr lang="es-CR" sz="2400" dirty="0"/>
              </a:p>
              <a:p>
                <a:pPr algn="just"/>
                <a:r>
                  <a:rPr lang="es-CR" sz="2400" dirty="0" smtClean="0"/>
                  <a:t>La prueba de </a:t>
                </a:r>
                <a:r>
                  <a:rPr lang="es-CR" sz="2400" dirty="0" err="1" smtClean="0"/>
                  <a:t>Tukey</a:t>
                </a:r>
                <a:r>
                  <a:rPr lang="es-CR" sz="2400" dirty="0" smtClean="0"/>
                  <a:t> se conoce como prueba HSD (</a:t>
                </a:r>
                <a:r>
                  <a:rPr lang="es-CR" sz="2400" dirty="0" err="1"/>
                  <a:t>honest</a:t>
                </a:r>
                <a:r>
                  <a:rPr lang="es-CR" sz="2400" dirty="0"/>
                  <a:t> </a:t>
                </a:r>
                <a:r>
                  <a:rPr lang="es-CR" sz="2400" dirty="0" err="1"/>
                  <a:t>significant</a:t>
                </a:r>
                <a:r>
                  <a:rPr lang="es-CR" sz="2400" dirty="0"/>
                  <a:t> </a:t>
                </a:r>
                <a:r>
                  <a:rPr lang="es-CR" sz="2400" dirty="0" err="1" smtClean="0"/>
                  <a:t>difference</a:t>
                </a:r>
                <a:r>
                  <a:rPr lang="es-CR" sz="2400" dirty="0" smtClean="0"/>
                  <a:t>), </a:t>
                </a:r>
                <a:r>
                  <a:rPr lang="es-CR" sz="2400" dirty="0"/>
                  <a:t>utiliza un solo valor contra el que se </a:t>
                </a:r>
                <a:r>
                  <a:rPr lang="es-CR" sz="2400" dirty="0" smtClean="0"/>
                  <a:t>comparan todas </a:t>
                </a:r>
                <a:r>
                  <a:rPr lang="es-CR" sz="2400" dirty="0"/>
                  <a:t>las </a:t>
                </a:r>
                <a:r>
                  <a:rPr lang="es-CR" sz="2400" dirty="0" smtClean="0"/>
                  <a:t>diferencias llamado </a:t>
                </a:r>
                <a:r>
                  <a:rPr lang="es-CR" sz="2400" dirty="0"/>
                  <a:t>HSD, se obtiene </a:t>
                </a:r>
                <a:r>
                  <a:rPr lang="es-CR" sz="2400" dirty="0" smtClean="0"/>
                  <a:t>a partir de la siguiente fórmula:</a:t>
                </a:r>
              </a:p>
              <a:p>
                <a:endParaRPr lang="es-CR" sz="2400" dirty="0" smtClean="0"/>
              </a:p>
              <a:p>
                <a:pPr marL="0" indent="0">
                  <a:buNone/>
                </a:pPr>
                <a14:m>
                  <m:oMathPara xmlns:m="http://schemas.openxmlformats.org/officeDocument/2006/math">
                    <m:oMathParaPr>
                      <m:jc m:val="left"/>
                    </m:oMathParaPr>
                    <m:oMath xmlns:m="http://schemas.openxmlformats.org/officeDocument/2006/math">
                      <m:r>
                        <a:rPr lang="es-CR" sz="2400" b="0" i="1" smtClean="0">
                          <a:latin typeface="Cambria Math"/>
                        </a:rPr>
                        <m:t>𝐻𝑆𝐷</m:t>
                      </m:r>
                      <m:r>
                        <a:rPr lang="es-CR" sz="2400" b="0" i="1" smtClean="0">
                          <a:latin typeface="Cambria Math"/>
                        </a:rPr>
                        <m:t>=</m:t>
                      </m:r>
                      <m:sSub>
                        <m:sSubPr>
                          <m:ctrlPr>
                            <a:rPr lang="es-CR" sz="2400" b="0" i="1" smtClean="0">
                              <a:latin typeface="Cambria Math" panose="02040503050406030204" pitchFamily="18" charset="0"/>
                            </a:rPr>
                          </m:ctrlPr>
                        </m:sSubPr>
                        <m:e>
                          <m:r>
                            <a:rPr lang="es-CR" sz="2400" b="0" i="1" smtClean="0">
                              <a:latin typeface="Cambria Math"/>
                            </a:rPr>
                            <m:t>𝑞</m:t>
                          </m:r>
                        </m:e>
                        <m:sub>
                          <m:r>
                            <a:rPr lang="es-CR" sz="2400" b="0" i="1" smtClean="0">
                              <a:latin typeface="Cambria Math"/>
                              <a:ea typeface="Cambria Math"/>
                            </a:rPr>
                            <m:t>𝛼</m:t>
                          </m:r>
                          <m:r>
                            <a:rPr lang="es-CR" sz="2400" b="0" i="1" smtClean="0">
                              <a:latin typeface="Cambria Math"/>
                              <a:ea typeface="Cambria Math"/>
                            </a:rPr>
                            <m:t>,</m:t>
                          </m:r>
                          <m:r>
                            <a:rPr lang="es-CR" sz="2400" b="0" i="1" smtClean="0">
                              <a:latin typeface="Cambria Math"/>
                              <a:ea typeface="Cambria Math"/>
                            </a:rPr>
                            <m:t>𝑘</m:t>
                          </m:r>
                          <m:r>
                            <a:rPr lang="es-CR" sz="2400" b="0" i="1" smtClean="0">
                              <a:latin typeface="Cambria Math"/>
                              <a:ea typeface="Cambria Math"/>
                            </a:rPr>
                            <m:t>,</m:t>
                          </m:r>
                          <m:r>
                            <a:rPr lang="es-CR" sz="2400" b="0" i="1" smtClean="0">
                              <a:latin typeface="Cambria Math"/>
                              <a:ea typeface="Cambria Math"/>
                            </a:rPr>
                            <m:t>𝑁</m:t>
                          </m:r>
                          <m:r>
                            <a:rPr lang="es-CR" sz="2400" b="0" i="1" smtClean="0">
                              <a:latin typeface="Cambria Math"/>
                              <a:ea typeface="Cambria Math"/>
                            </a:rPr>
                            <m:t>−</m:t>
                          </m:r>
                          <m:r>
                            <a:rPr lang="es-CR" sz="2400" b="0" i="1" smtClean="0">
                              <a:latin typeface="Cambria Math"/>
                              <a:ea typeface="Cambria Math"/>
                            </a:rPr>
                            <m:t>𝑘</m:t>
                          </m:r>
                        </m:sub>
                      </m:sSub>
                      <m:rad>
                        <m:radPr>
                          <m:degHide m:val="on"/>
                          <m:ctrlPr>
                            <a:rPr lang="es-CR" sz="2400" b="0" i="1" smtClean="0">
                              <a:latin typeface="Cambria Math" panose="02040503050406030204" pitchFamily="18" charset="0"/>
                              <a:ea typeface="Cambria Math"/>
                            </a:rPr>
                          </m:ctrlPr>
                        </m:radPr>
                        <m:deg/>
                        <m:e>
                          <m:f>
                            <m:fPr>
                              <m:ctrlPr>
                                <a:rPr lang="es-CR" sz="2400" b="0" i="1" smtClean="0">
                                  <a:latin typeface="Cambria Math" panose="02040503050406030204" pitchFamily="18" charset="0"/>
                                  <a:ea typeface="Cambria Math"/>
                                </a:rPr>
                              </m:ctrlPr>
                            </m:fPr>
                            <m:num>
                              <m:r>
                                <a:rPr lang="es-CR" sz="2400" b="0" i="1" smtClean="0">
                                  <a:latin typeface="Cambria Math"/>
                                  <a:ea typeface="Cambria Math"/>
                                </a:rPr>
                                <m:t>𝐶</m:t>
                              </m:r>
                              <m:sSub>
                                <m:sSubPr>
                                  <m:ctrlPr>
                                    <a:rPr lang="es-CR" sz="2400" b="0" i="1" smtClean="0">
                                      <a:latin typeface="Cambria Math" panose="02040503050406030204" pitchFamily="18" charset="0"/>
                                      <a:ea typeface="Cambria Math"/>
                                    </a:rPr>
                                  </m:ctrlPr>
                                </m:sSubPr>
                                <m:e>
                                  <m:r>
                                    <a:rPr lang="es-CR" sz="2400" b="0" i="1" smtClean="0">
                                      <a:latin typeface="Cambria Math"/>
                                      <a:ea typeface="Cambria Math"/>
                                    </a:rPr>
                                    <m:t>𝑀</m:t>
                                  </m:r>
                                </m:e>
                                <m:sub>
                                  <m:r>
                                    <a:rPr lang="es-CR" sz="2400" b="0" i="1" smtClean="0">
                                      <a:latin typeface="Cambria Math"/>
                                      <a:ea typeface="Cambria Math"/>
                                    </a:rPr>
                                    <m:t>𝑟𝑒𝑠𝑖𝑑𝑢𝑎𝑙</m:t>
                                  </m:r>
                                </m:sub>
                              </m:sSub>
                            </m:num>
                            <m:den>
                              <m:r>
                                <a:rPr lang="es-CR" sz="2400" b="0" i="1" smtClean="0">
                                  <a:latin typeface="Cambria Math"/>
                                  <a:ea typeface="Cambria Math"/>
                                </a:rPr>
                                <m:t>𝑛</m:t>
                              </m:r>
                            </m:den>
                          </m:f>
                        </m:e>
                      </m:rad>
                    </m:oMath>
                  </m:oMathPara>
                </a14:m>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152399" y="968370"/>
                <a:ext cx="9229636" cy="5703893"/>
              </a:xfrm>
              <a:blipFill rotWithShape="1">
                <a:blip r:embed="rId2"/>
                <a:stretch>
                  <a:fillRect l="-859" t="-1496" r="-991"/>
                </a:stretch>
              </a:blipFill>
            </p:spPr>
            <p:txBody>
              <a:bodyPr/>
              <a:lstStyle/>
              <a:p>
                <a:r>
                  <a:rPr lang="es-CR">
                    <a:noFill/>
                  </a:rPr>
                  <a:t> </a:t>
                </a:r>
              </a:p>
            </p:txBody>
          </p:sp>
        </mc:Fallback>
      </mc:AlternateContent>
      <p:sp>
        <p:nvSpPr>
          <p:cNvPr id="4" name="Título 1"/>
          <p:cNvSpPr>
            <a:spLocks noGrp="1"/>
          </p:cNvSpPr>
          <p:nvPr>
            <p:ph type="title"/>
          </p:nvPr>
        </p:nvSpPr>
        <p:spPr>
          <a:xfrm>
            <a:off x="916576" y="26125"/>
            <a:ext cx="10515600" cy="849086"/>
          </a:xfrm>
        </p:spPr>
        <p:txBody>
          <a:bodyPr/>
          <a:lstStyle/>
          <a:p>
            <a:pPr algn="ctr"/>
            <a:r>
              <a:rPr lang="es-ES" dirty="0" smtClean="0"/>
              <a:t>La diferencia de medias</a:t>
            </a:r>
            <a:endParaRPr lang="es-ES" dirty="0"/>
          </a:p>
        </p:txBody>
      </p:sp>
      <mc:AlternateContent xmlns:mc="http://schemas.openxmlformats.org/markup-compatibility/2006" xmlns:a14="http://schemas.microsoft.com/office/drawing/2010/main">
        <mc:Choice Requires="a14">
          <p:graphicFrame>
            <p:nvGraphicFramePr>
              <p:cNvPr id="6" name="5 Tabla"/>
              <p:cNvGraphicFramePr>
                <a:graphicFrameLocks noGrp="1"/>
              </p:cNvGraphicFramePr>
              <p:nvPr>
                <p:extLst>
                  <p:ext uri="{D42A27DB-BD31-4B8C-83A1-F6EECF244321}">
                    <p14:modId xmlns:p14="http://schemas.microsoft.com/office/powerpoint/2010/main" val="3008778014"/>
                  </p:ext>
                </p:extLst>
              </p:nvPr>
            </p:nvGraphicFramePr>
            <p:xfrm>
              <a:off x="4862194" y="4729164"/>
              <a:ext cx="4510406" cy="1822734"/>
            </p:xfrm>
            <a:graphic>
              <a:graphicData uri="http://schemas.openxmlformats.org/drawingml/2006/table">
                <a:tbl>
                  <a:tblPr firstRow="1" firstCol="1" bandRow="1">
                    <a:tableStyleId>{5C22544A-7EE6-4342-B048-85BDC9FD1C3A}</a:tableStyleId>
                  </a:tblPr>
                  <a:tblGrid>
                    <a:gridCol w="1438128"/>
                    <a:gridCol w="3072278"/>
                  </a:tblGrid>
                  <a:tr h="303789">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𝜶</m:t>
                                </m:r>
                              </m:oMath>
                            </m:oMathPara>
                          </a14:m>
                          <a:endParaRPr lang="es-CR"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a:effectLst/>
                            </a:rPr>
                            <a:t>nivel de significancia</a:t>
                          </a:r>
                          <a:endParaRPr lang="es-CR" sz="1100" dirty="0">
                            <a:effectLst/>
                            <a:latin typeface="Calibri"/>
                            <a:ea typeface="Calibri"/>
                            <a:cs typeface="Times New Roman"/>
                          </a:endParaRPr>
                        </a:p>
                      </a:txBody>
                      <a:tcPr marL="68580" marR="68580" marT="0" marB="0"/>
                    </a:tc>
                  </a:tr>
                  <a:tr h="303789">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𝒌</m:t>
                                </m:r>
                              </m:oMath>
                            </m:oMathPara>
                          </a14:m>
                          <a:endParaRPr lang="es-CR" sz="110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a:effectLst/>
                            </a:rPr>
                            <a:t>número de medias</a:t>
                          </a:r>
                          <a:endParaRPr lang="es-CR" sz="1100" dirty="0">
                            <a:effectLst/>
                            <a:latin typeface="Calibri"/>
                            <a:ea typeface="Calibri"/>
                            <a:cs typeface="Times New Roman"/>
                          </a:endParaRPr>
                        </a:p>
                      </a:txBody>
                      <a:tcPr marL="68580" marR="68580" marT="0" marB="0"/>
                    </a:tc>
                  </a:tr>
                  <a:tr h="303789">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𝑵</m:t>
                                </m:r>
                              </m:oMath>
                            </m:oMathPara>
                          </a14:m>
                          <a:endParaRPr lang="es-CR" sz="110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a:effectLst/>
                            </a:rPr>
                            <a:t>total de observaciones</a:t>
                          </a:r>
                          <a:endParaRPr lang="es-CR" sz="1100" dirty="0">
                            <a:effectLst/>
                            <a:latin typeface="Calibri"/>
                            <a:ea typeface="Calibri"/>
                            <a:cs typeface="Times New Roman"/>
                          </a:endParaRPr>
                        </a:p>
                      </a:txBody>
                      <a:tcPr marL="68580" marR="68580" marT="0" marB="0"/>
                    </a:tc>
                  </a:tr>
                  <a:tr h="303789">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𝒏</m:t>
                                </m:r>
                              </m:oMath>
                            </m:oMathPara>
                          </a14:m>
                          <a:endParaRPr lang="es-CR" sz="110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err="1">
                              <a:effectLst/>
                            </a:rPr>
                            <a:t>Obs</a:t>
                          </a:r>
                          <a:r>
                            <a:rPr lang="es-CR" sz="1400" dirty="0">
                              <a:effectLst/>
                            </a:rPr>
                            <a:t>. por tratamiento</a:t>
                          </a:r>
                          <a:endParaRPr lang="es-CR" sz="1100" dirty="0">
                            <a:effectLst/>
                            <a:latin typeface="Calibri"/>
                            <a:ea typeface="Calibri"/>
                            <a:cs typeface="Times New Roman"/>
                          </a:endParaRPr>
                        </a:p>
                      </a:txBody>
                      <a:tcPr marL="68580" marR="68580" marT="0" marB="0"/>
                    </a:tc>
                  </a:tr>
                  <a:tr h="303789">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𝑪</m:t>
                                </m:r>
                                <m:sSub>
                                  <m:sSubPr>
                                    <m:ctrlPr>
                                      <a:rPr lang="es-CR" sz="1400" i="1">
                                        <a:effectLst/>
                                        <a:latin typeface="Cambria Math" panose="02040503050406030204" pitchFamily="18" charset="0"/>
                                      </a:rPr>
                                    </m:ctrlPr>
                                  </m:sSubPr>
                                  <m:e>
                                    <m:r>
                                      <a:rPr lang="es-CR" sz="1400">
                                        <a:effectLst/>
                                        <a:latin typeface="Cambria Math"/>
                                      </a:rPr>
                                      <m:t>𝑴</m:t>
                                    </m:r>
                                  </m:e>
                                  <m:sub>
                                    <m:r>
                                      <a:rPr lang="es-CR" sz="1400">
                                        <a:effectLst/>
                                        <a:latin typeface="Cambria Math"/>
                                      </a:rPr>
                                      <m:t>𝒓𝒆𝒔𝒊𝒅𝒖𝒂𝒍</m:t>
                                    </m:r>
                                  </m:sub>
                                </m:sSub>
                              </m:oMath>
                            </m:oMathPara>
                          </a14:m>
                          <a:endParaRPr lang="es-CR" sz="110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a:effectLst/>
                            </a:rPr>
                            <a:t>cuadrado medio de error</a:t>
                          </a:r>
                          <a:endParaRPr lang="es-CR" sz="1100" dirty="0">
                            <a:effectLst/>
                            <a:latin typeface="Calibri"/>
                            <a:ea typeface="Calibri"/>
                            <a:cs typeface="Times New Roman"/>
                          </a:endParaRPr>
                        </a:p>
                      </a:txBody>
                      <a:tcPr marL="68580" marR="68580" marT="0" marB="0"/>
                    </a:tc>
                  </a:tr>
                  <a:tr h="303789">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𝒒</m:t>
                                </m:r>
                              </m:oMath>
                            </m:oMathPara>
                          </a14:m>
                          <a:endParaRPr lang="es-CR" sz="110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a:effectLst/>
                            </a:rPr>
                            <a:t>Valor teórico de una tabla</a:t>
                          </a:r>
                          <a:endParaRPr lang="es-CR" sz="1100" dirty="0">
                            <a:effectLst/>
                            <a:latin typeface="Calibri"/>
                            <a:ea typeface="Calibri"/>
                            <a:cs typeface="Times New Roman"/>
                          </a:endParaRPr>
                        </a:p>
                      </a:txBody>
                      <a:tcPr marL="68580" marR="68580" marT="0" marB="0"/>
                    </a:tc>
                  </a:tr>
                </a:tbl>
              </a:graphicData>
            </a:graphic>
          </p:graphicFrame>
        </mc:Choice>
        <mc:Fallback xmlns="">
          <p:graphicFrame>
            <p:nvGraphicFramePr>
              <p:cNvPr id="6" name="5 Tabla"/>
              <p:cNvGraphicFramePr>
                <a:graphicFrameLocks noGrp="1"/>
              </p:cNvGraphicFramePr>
              <p:nvPr>
                <p:extLst>
                  <p:ext uri="{D42A27DB-BD31-4B8C-83A1-F6EECF244321}">
                    <p14:modId xmlns:p14="http://schemas.microsoft.com/office/powerpoint/2010/main" val="3008778014"/>
                  </p:ext>
                </p:extLst>
              </p:nvPr>
            </p:nvGraphicFramePr>
            <p:xfrm>
              <a:off x="4862194" y="4729164"/>
              <a:ext cx="4510406" cy="1822734"/>
            </p:xfrm>
            <a:graphic>
              <a:graphicData uri="http://schemas.openxmlformats.org/drawingml/2006/table">
                <a:tbl>
                  <a:tblPr firstRow="1" firstCol="1" bandRow="1">
                    <a:tableStyleId>{5C22544A-7EE6-4342-B048-85BDC9FD1C3A}</a:tableStyleId>
                  </a:tblPr>
                  <a:tblGrid>
                    <a:gridCol w="1438128"/>
                    <a:gridCol w="3072278"/>
                  </a:tblGrid>
                  <a:tr h="303789">
                    <a:tc>
                      <a:txBody>
                        <a:bodyPr/>
                        <a:lstStyle/>
                        <a:p>
                          <a:endParaRPr lang="es-CR"/>
                        </a:p>
                      </a:txBody>
                      <a:tcPr marL="68580" marR="68580" marT="0" marB="0">
                        <a:blipFill rotWithShape="1">
                          <a:blip r:embed="rId3"/>
                          <a:stretch>
                            <a:fillRect l="-424" t="-12000" r="-213559" b="-508000"/>
                          </a:stretch>
                        </a:blipFill>
                      </a:tcPr>
                    </a:tc>
                    <a:tc>
                      <a:txBody>
                        <a:bodyPr/>
                        <a:lstStyle/>
                        <a:p>
                          <a:pPr algn="ctr">
                            <a:lnSpc>
                              <a:spcPct val="115000"/>
                            </a:lnSpc>
                            <a:spcAft>
                              <a:spcPts val="0"/>
                            </a:spcAft>
                          </a:pPr>
                          <a:r>
                            <a:rPr lang="es-CR" sz="1400" dirty="0">
                              <a:effectLst/>
                            </a:rPr>
                            <a:t>nivel de significancia</a:t>
                          </a:r>
                          <a:endParaRPr lang="es-CR" sz="1100" dirty="0">
                            <a:effectLst/>
                            <a:latin typeface="Calibri"/>
                            <a:ea typeface="Calibri"/>
                            <a:cs typeface="Times New Roman"/>
                          </a:endParaRPr>
                        </a:p>
                      </a:txBody>
                      <a:tcPr marL="68580" marR="68580" marT="0" marB="0"/>
                    </a:tc>
                  </a:tr>
                  <a:tr h="303789">
                    <a:tc>
                      <a:txBody>
                        <a:bodyPr/>
                        <a:lstStyle/>
                        <a:p>
                          <a:endParaRPr lang="es-CR"/>
                        </a:p>
                      </a:txBody>
                      <a:tcPr marL="68580" marR="68580" marT="0" marB="0">
                        <a:blipFill rotWithShape="1">
                          <a:blip r:embed="rId3"/>
                          <a:stretch>
                            <a:fillRect l="-424" t="-112000" r="-213559" b="-408000"/>
                          </a:stretch>
                        </a:blipFill>
                      </a:tcPr>
                    </a:tc>
                    <a:tc>
                      <a:txBody>
                        <a:bodyPr/>
                        <a:lstStyle/>
                        <a:p>
                          <a:pPr algn="ctr">
                            <a:lnSpc>
                              <a:spcPct val="115000"/>
                            </a:lnSpc>
                            <a:spcAft>
                              <a:spcPts val="0"/>
                            </a:spcAft>
                          </a:pPr>
                          <a:r>
                            <a:rPr lang="es-CR" sz="1400" dirty="0">
                              <a:effectLst/>
                            </a:rPr>
                            <a:t>número de medias</a:t>
                          </a:r>
                          <a:endParaRPr lang="es-CR" sz="1100" dirty="0">
                            <a:effectLst/>
                            <a:latin typeface="Calibri"/>
                            <a:ea typeface="Calibri"/>
                            <a:cs typeface="Times New Roman"/>
                          </a:endParaRPr>
                        </a:p>
                      </a:txBody>
                      <a:tcPr marL="68580" marR="68580" marT="0" marB="0"/>
                    </a:tc>
                  </a:tr>
                  <a:tr h="303789">
                    <a:tc>
                      <a:txBody>
                        <a:bodyPr/>
                        <a:lstStyle/>
                        <a:p>
                          <a:endParaRPr lang="es-CR"/>
                        </a:p>
                      </a:txBody>
                      <a:tcPr marL="68580" marR="68580" marT="0" marB="0">
                        <a:blipFill rotWithShape="1">
                          <a:blip r:embed="rId3"/>
                          <a:stretch>
                            <a:fillRect l="-424" t="-212000" r="-213559" b="-308000"/>
                          </a:stretch>
                        </a:blipFill>
                      </a:tcPr>
                    </a:tc>
                    <a:tc>
                      <a:txBody>
                        <a:bodyPr/>
                        <a:lstStyle/>
                        <a:p>
                          <a:pPr algn="ctr">
                            <a:lnSpc>
                              <a:spcPct val="115000"/>
                            </a:lnSpc>
                            <a:spcAft>
                              <a:spcPts val="0"/>
                            </a:spcAft>
                          </a:pPr>
                          <a:r>
                            <a:rPr lang="es-CR" sz="1400" dirty="0">
                              <a:effectLst/>
                            </a:rPr>
                            <a:t>total de observaciones</a:t>
                          </a:r>
                          <a:endParaRPr lang="es-CR" sz="1100" dirty="0">
                            <a:effectLst/>
                            <a:latin typeface="Calibri"/>
                            <a:ea typeface="Calibri"/>
                            <a:cs typeface="Times New Roman"/>
                          </a:endParaRPr>
                        </a:p>
                      </a:txBody>
                      <a:tcPr marL="68580" marR="68580" marT="0" marB="0"/>
                    </a:tc>
                  </a:tr>
                  <a:tr h="303789">
                    <a:tc>
                      <a:txBody>
                        <a:bodyPr/>
                        <a:lstStyle/>
                        <a:p>
                          <a:endParaRPr lang="es-CR"/>
                        </a:p>
                      </a:txBody>
                      <a:tcPr marL="68580" marR="68580" marT="0" marB="0">
                        <a:blipFill rotWithShape="1">
                          <a:blip r:embed="rId3"/>
                          <a:stretch>
                            <a:fillRect l="-424" t="-318367" r="-213559" b="-214286"/>
                          </a:stretch>
                        </a:blipFill>
                      </a:tcPr>
                    </a:tc>
                    <a:tc>
                      <a:txBody>
                        <a:bodyPr/>
                        <a:lstStyle/>
                        <a:p>
                          <a:pPr algn="ctr">
                            <a:lnSpc>
                              <a:spcPct val="115000"/>
                            </a:lnSpc>
                            <a:spcAft>
                              <a:spcPts val="0"/>
                            </a:spcAft>
                          </a:pPr>
                          <a:r>
                            <a:rPr lang="es-CR" sz="1400" dirty="0" err="1">
                              <a:effectLst/>
                            </a:rPr>
                            <a:t>Obs</a:t>
                          </a:r>
                          <a:r>
                            <a:rPr lang="es-CR" sz="1400" dirty="0">
                              <a:effectLst/>
                            </a:rPr>
                            <a:t>. por tratamiento</a:t>
                          </a:r>
                          <a:endParaRPr lang="es-CR" sz="1100" dirty="0">
                            <a:effectLst/>
                            <a:latin typeface="Calibri"/>
                            <a:ea typeface="Calibri"/>
                            <a:cs typeface="Times New Roman"/>
                          </a:endParaRPr>
                        </a:p>
                      </a:txBody>
                      <a:tcPr marL="68580" marR="68580" marT="0" marB="0"/>
                    </a:tc>
                  </a:tr>
                  <a:tr h="303789">
                    <a:tc>
                      <a:txBody>
                        <a:bodyPr/>
                        <a:lstStyle/>
                        <a:p>
                          <a:endParaRPr lang="es-CR"/>
                        </a:p>
                      </a:txBody>
                      <a:tcPr marL="68580" marR="68580" marT="0" marB="0">
                        <a:blipFill rotWithShape="1">
                          <a:blip r:embed="rId3"/>
                          <a:stretch>
                            <a:fillRect l="-424" t="-410000" r="-213559" b="-110000"/>
                          </a:stretch>
                        </a:blipFill>
                      </a:tcPr>
                    </a:tc>
                    <a:tc>
                      <a:txBody>
                        <a:bodyPr/>
                        <a:lstStyle/>
                        <a:p>
                          <a:pPr algn="ctr">
                            <a:lnSpc>
                              <a:spcPct val="115000"/>
                            </a:lnSpc>
                            <a:spcAft>
                              <a:spcPts val="0"/>
                            </a:spcAft>
                          </a:pPr>
                          <a:r>
                            <a:rPr lang="es-CR" sz="1400" dirty="0">
                              <a:effectLst/>
                            </a:rPr>
                            <a:t>cuadrado medio de error</a:t>
                          </a:r>
                          <a:endParaRPr lang="es-CR" sz="1100" dirty="0">
                            <a:effectLst/>
                            <a:latin typeface="Calibri"/>
                            <a:ea typeface="Calibri"/>
                            <a:cs typeface="Times New Roman"/>
                          </a:endParaRPr>
                        </a:p>
                      </a:txBody>
                      <a:tcPr marL="68580" marR="68580" marT="0" marB="0"/>
                    </a:tc>
                  </a:tr>
                  <a:tr h="303789">
                    <a:tc>
                      <a:txBody>
                        <a:bodyPr/>
                        <a:lstStyle/>
                        <a:p>
                          <a:endParaRPr lang="es-CR"/>
                        </a:p>
                      </a:txBody>
                      <a:tcPr marL="68580" marR="68580" marT="0" marB="0">
                        <a:blipFill rotWithShape="1">
                          <a:blip r:embed="rId3"/>
                          <a:stretch>
                            <a:fillRect l="-424" t="-510000" r="-213559" b="-10000"/>
                          </a:stretch>
                        </a:blipFill>
                      </a:tcPr>
                    </a:tc>
                    <a:tc>
                      <a:txBody>
                        <a:bodyPr/>
                        <a:lstStyle/>
                        <a:p>
                          <a:pPr algn="ctr">
                            <a:lnSpc>
                              <a:spcPct val="115000"/>
                            </a:lnSpc>
                            <a:spcAft>
                              <a:spcPts val="0"/>
                            </a:spcAft>
                          </a:pPr>
                          <a:r>
                            <a:rPr lang="es-CR" sz="1400" dirty="0">
                              <a:effectLst/>
                            </a:rPr>
                            <a:t>Valor teórico de una tabla</a:t>
                          </a:r>
                          <a:endParaRPr lang="es-CR" sz="1100" dirty="0">
                            <a:effectLst/>
                            <a:latin typeface="Calibri"/>
                            <a:ea typeface="Calibri"/>
                            <a:cs typeface="Times New Roman"/>
                          </a:endParaRPr>
                        </a:p>
                      </a:txBody>
                      <a:tcPr marL="68580" marR="68580" marT="0" marB="0"/>
                    </a:tc>
                  </a:tr>
                </a:tbl>
              </a:graphicData>
            </a:graphic>
          </p:graphicFrame>
        </mc:Fallback>
      </mc:AlternateContent>
      <p:pic>
        <p:nvPicPr>
          <p:cNvPr id="4098" name="Picture 2" descr="http://i.stack.imgur.com/98ip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7233" y="1121551"/>
            <a:ext cx="2690901" cy="330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279824"/>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5262" y="1039811"/>
            <a:ext cx="8920163" cy="5446713"/>
          </a:xfrm>
        </p:spPr>
        <p:txBody>
          <a:bodyPr>
            <a:normAutofit/>
          </a:bodyPr>
          <a:lstStyle/>
          <a:p>
            <a:pPr algn="just"/>
            <a:r>
              <a:rPr lang="es-CR" sz="2400" dirty="0" smtClean="0"/>
              <a:t>La estadística q, se conoce como estadística de amplitud de </a:t>
            </a:r>
            <a:r>
              <a:rPr lang="es-CR" sz="2400" dirty="0" err="1" smtClean="0"/>
              <a:t>Student</a:t>
            </a:r>
            <a:r>
              <a:rPr lang="es-CR" sz="2400" dirty="0" smtClean="0"/>
              <a:t>. Se define como la diferencia entre las medias de los tratamientos mayor y menor a partir de un ANOVA, dividida entre el cuadro medio de error sobre n.</a:t>
            </a:r>
          </a:p>
          <a:p>
            <a:pPr algn="just"/>
            <a:endParaRPr lang="es-CR" sz="2400" dirty="0"/>
          </a:p>
          <a:p>
            <a:pPr algn="just"/>
            <a:r>
              <a:rPr lang="es-CR" sz="2400" dirty="0" smtClean="0"/>
              <a:t>Se debe calcular todas la diferencias posibles entre las medias y si cualquier diferencia </a:t>
            </a:r>
            <a:r>
              <a:rPr lang="es-CR" sz="2400" dirty="0"/>
              <a:t>produce un valor absoluto que excede la HSD se </a:t>
            </a:r>
            <a:r>
              <a:rPr lang="es-CR" sz="2400" dirty="0" smtClean="0"/>
              <a:t>declara </a:t>
            </a:r>
            <a:r>
              <a:rPr lang="es-CR" sz="2400" dirty="0"/>
              <a:t>como significativo.</a:t>
            </a:r>
            <a:endParaRPr lang="es-CR" sz="2400" dirty="0" smtClean="0"/>
          </a:p>
          <a:p>
            <a:endParaRPr lang="es-CR" sz="2400" dirty="0"/>
          </a:p>
          <a:p>
            <a:endParaRPr lang="es-CR" sz="2400" dirty="0"/>
          </a:p>
        </p:txBody>
      </p:sp>
      <p:sp>
        <p:nvSpPr>
          <p:cNvPr id="4" name="Título 1"/>
          <p:cNvSpPr>
            <a:spLocks noGrp="1"/>
          </p:cNvSpPr>
          <p:nvPr>
            <p:ph type="title"/>
          </p:nvPr>
        </p:nvSpPr>
        <p:spPr>
          <a:xfrm>
            <a:off x="916576" y="26125"/>
            <a:ext cx="10515600" cy="849086"/>
          </a:xfrm>
        </p:spPr>
        <p:txBody>
          <a:bodyPr/>
          <a:lstStyle/>
          <a:p>
            <a:pPr algn="ctr"/>
            <a:r>
              <a:rPr lang="es-ES" dirty="0" smtClean="0"/>
              <a:t>La diferencia de medias</a:t>
            </a:r>
            <a:endParaRPr lang="es-ES" dirty="0"/>
          </a:p>
        </p:txBody>
      </p:sp>
      <p:pic>
        <p:nvPicPr>
          <p:cNvPr id="5122" name="Picture 2" descr="http://homeworkstats.files.wordpress.com/2011/04/prob4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4" y="3935413"/>
            <a:ext cx="3116263" cy="277578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people.whitman.edu/~blagovp/resources/anova/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4282320"/>
            <a:ext cx="39433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i.stack.imgur.com/IUb2o.png"/>
          <p:cNvPicPr>
            <a:picLocks noChangeAspect="1" noChangeArrowheads="1"/>
          </p:cNvPicPr>
          <p:nvPr/>
        </p:nvPicPr>
        <p:blipFill rotWithShape="1">
          <a:blip r:embed="rId4">
            <a:extLst>
              <a:ext uri="{28A0092B-C50C-407E-A947-70E740481C1C}">
                <a14:useLocalDpi xmlns:a14="http://schemas.microsoft.com/office/drawing/2010/main" val="0"/>
              </a:ext>
            </a:extLst>
          </a:blip>
          <a:srcRect l="6861" t="12093" r="7462" b="13107"/>
          <a:stretch/>
        </p:blipFill>
        <p:spPr bwMode="auto">
          <a:xfrm>
            <a:off x="9615488" y="1590052"/>
            <a:ext cx="2378853" cy="340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30160"/>
      </p:ext>
    </p:extLst>
  </p:cSld>
  <p:clrMapOvr>
    <a:masterClrMapping/>
  </p:clrMapOvr>
  <p:transition spd="slow">
    <p:randomBar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47592" y="798299"/>
                <a:ext cx="8820151" cy="5703888"/>
              </a:xfrm>
            </p:spPr>
            <p:txBody>
              <a:bodyPr>
                <a:normAutofit/>
              </a:bodyPr>
              <a:lstStyle/>
              <a:p>
                <a:pPr algn="just"/>
                <a:r>
                  <a:rPr lang="es-CR" sz="2400" dirty="0" smtClean="0"/>
                  <a:t>Cuando no todas </a:t>
                </a:r>
                <a:r>
                  <a:rPr lang="es-CR" sz="2400" dirty="0"/>
                  <a:t>las muestras son del mismo </a:t>
                </a:r>
                <a:r>
                  <a:rPr lang="es-CR" sz="2400" dirty="0" smtClean="0"/>
                  <a:t>tamaño, se ha extendido el </a:t>
                </a:r>
                <a:r>
                  <a:rPr lang="es-CR" sz="2400" dirty="0"/>
                  <a:t>procedimiento de </a:t>
                </a:r>
                <a:r>
                  <a:rPr lang="es-CR" sz="2400" dirty="0" err="1"/>
                  <a:t>Tukey</a:t>
                </a:r>
                <a:r>
                  <a:rPr lang="es-CR" sz="2400" dirty="0"/>
                  <a:t> para los casos en que </a:t>
                </a:r>
                <a:r>
                  <a:rPr lang="es-CR" sz="2400" dirty="0" smtClean="0"/>
                  <a:t>los tamaños </a:t>
                </a:r>
                <a:r>
                  <a:rPr lang="es-CR" sz="2400" dirty="0"/>
                  <a:t>de las muestras son diferentes. </a:t>
                </a:r>
                <a:endParaRPr lang="es-CR" sz="2400" dirty="0" smtClean="0"/>
              </a:p>
              <a:p>
                <a:pPr algn="just"/>
                <a:endParaRPr lang="es-CR" sz="2400" dirty="0"/>
              </a:p>
              <a:p>
                <a:pPr algn="just"/>
                <a:r>
                  <a:rPr lang="es-CR" sz="2400" dirty="0" smtClean="0"/>
                  <a:t>Su </a:t>
                </a:r>
                <a:r>
                  <a:rPr lang="es-CR" sz="2400" dirty="0"/>
                  <a:t>procedimiento, que es aplicable en </a:t>
                </a:r>
                <a:r>
                  <a:rPr lang="es-CR" sz="2400" dirty="0" smtClean="0"/>
                  <a:t>experimentos que </a:t>
                </a:r>
                <a:r>
                  <a:rPr lang="es-CR" sz="2400" dirty="0"/>
                  <a:t>comprenden tres o</a:t>
                </a:r>
                <a:r>
                  <a:rPr lang="es-CR" sz="2400" dirty="0" smtClean="0"/>
                  <a:t> </a:t>
                </a:r>
                <a:r>
                  <a:rPr lang="es-CR" sz="2400" dirty="0"/>
                  <a:t>mas tratamientos y niveles de </a:t>
                </a:r>
                <a:r>
                  <a:rPr lang="es-CR" sz="2400" dirty="0" smtClean="0"/>
                  <a:t>significación de .050 o menos</a:t>
                </a:r>
                <a:r>
                  <a:rPr lang="es-CR" sz="2400" dirty="0"/>
                  <a:t>, </a:t>
                </a:r>
                <a:r>
                  <a:rPr lang="es-CR" sz="2400" dirty="0" smtClean="0"/>
                  <a:t>consisten </a:t>
                </a:r>
                <a:r>
                  <a:rPr lang="es-CR" sz="2400" dirty="0" err="1"/>
                  <a:t>Ia</a:t>
                </a:r>
                <a:r>
                  <a:rPr lang="es-CR" sz="2400" dirty="0"/>
                  <a:t> </a:t>
                </a:r>
                <a:r>
                  <a:rPr lang="es-CR" sz="2400" dirty="0" smtClean="0"/>
                  <a:t>sustitución de</a:t>
                </a:r>
                <a:r>
                  <a:rPr lang="es-CR" sz="2400" i="1" dirty="0" smtClean="0"/>
                  <a:t> </a:t>
                </a:r>
                <a14:m>
                  <m:oMath xmlns:m="http://schemas.openxmlformats.org/officeDocument/2006/math">
                    <m:sSub>
                      <m:sSubPr>
                        <m:ctrlPr>
                          <a:rPr lang="es-CR" sz="2400" b="0" i="1" smtClean="0">
                            <a:latin typeface="Cambria Math" panose="02040503050406030204" pitchFamily="18" charset="0"/>
                          </a:rPr>
                        </m:ctrlPr>
                      </m:sSubPr>
                      <m:e>
                        <m:r>
                          <a:rPr lang="es-CR" sz="2400" b="0" i="1" smtClean="0">
                            <a:latin typeface="Cambria Math"/>
                          </a:rPr>
                          <m:t>𝑛</m:t>
                        </m:r>
                      </m:e>
                      <m:sub>
                        <m:r>
                          <a:rPr lang="es-CR" sz="2400" b="0" i="1" smtClean="0">
                            <a:latin typeface="Cambria Math"/>
                          </a:rPr>
                          <m:t>𝑗</m:t>
                        </m:r>
                      </m:sub>
                    </m:sSub>
                  </m:oMath>
                </a14:m>
                <a:r>
                  <a:rPr lang="es-CR" sz="2400" i="1" dirty="0" smtClean="0"/>
                  <a:t> , </a:t>
                </a:r>
                <a:r>
                  <a:rPr lang="es-CR" sz="2400" dirty="0"/>
                  <a:t>que es </a:t>
                </a:r>
                <a:r>
                  <a:rPr lang="es-CR" sz="2400" dirty="0" smtClean="0"/>
                  <a:t>el mas pequeño </a:t>
                </a:r>
                <a:r>
                  <a:rPr lang="es-CR" sz="2400" dirty="0"/>
                  <a:t>de </a:t>
                </a:r>
                <a:r>
                  <a:rPr lang="es-CR" sz="2400" dirty="0" smtClean="0"/>
                  <a:t>los tamaños </a:t>
                </a:r>
                <a:r>
                  <a:rPr lang="es-CR" sz="2400" dirty="0"/>
                  <a:t>de muestra asociados con las dos medias de las </a:t>
                </a:r>
                <a:r>
                  <a:rPr lang="es-CR" sz="2400" dirty="0" smtClean="0"/>
                  <a:t>muestras que </a:t>
                </a:r>
                <a:r>
                  <a:rPr lang="es-CR" sz="2400" dirty="0"/>
                  <a:t>se van a comparar. Si esta nueva cantidad se designa </a:t>
                </a:r>
                <a:r>
                  <a:rPr lang="es-CR" sz="2400" dirty="0" smtClean="0"/>
                  <a:t>como HSD*, </a:t>
                </a:r>
                <a:r>
                  <a:rPr lang="es-CR" sz="2400" dirty="0"/>
                  <a:t>se </a:t>
                </a:r>
                <a:r>
                  <a:rPr lang="es-CR" sz="2400" dirty="0" smtClean="0"/>
                  <a:t>tiene como </a:t>
                </a:r>
                <a:r>
                  <a:rPr lang="es-CR" sz="2400" dirty="0"/>
                  <a:t>un nuevo criterio de </a:t>
                </a:r>
                <a:r>
                  <a:rPr lang="es-CR" sz="2400" dirty="0" err="1" smtClean="0"/>
                  <a:t>pruena</a:t>
                </a:r>
                <a:r>
                  <a:rPr lang="es-CR" sz="2400" dirty="0" smtClean="0"/>
                  <a:t> la expresión</a:t>
                </a:r>
                <a:r>
                  <a:rPr lang="es-CR" sz="2400" dirty="0"/>
                  <a:t>:</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47592" y="798299"/>
                <a:ext cx="8820151" cy="5703888"/>
              </a:xfrm>
              <a:blipFill rotWithShape="1">
                <a:blip r:embed="rId2"/>
                <a:stretch>
                  <a:fillRect l="-968" t="-1496" r="-1037"/>
                </a:stretch>
              </a:blipFill>
            </p:spPr>
            <p:txBody>
              <a:bodyPr/>
              <a:lstStyle/>
              <a:p>
                <a:r>
                  <a:rPr lang="es-CR">
                    <a:noFill/>
                  </a:rPr>
                  <a:t> </a:t>
                </a:r>
              </a:p>
            </p:txBody>
          </p:sp>
        </mc:Fallback>
      </mc:AlternateContent>
      <p:sp>
        <p:nvSpPr>
          <p:cNvPr id="4" name="Título 1"/>
          <p:cNvSpPr>
            <a:spLocks noGrp="1"/>
          </p:cNvSpPr>
          <p:nvPr>
            <p:ph type="title"/>
          </p:nvPr>
        </p:nvSpPr>
        <p:spPr>
          <a:xfrm>
            <a:off x="916576" y="26125"/>
            <a:ext cx="10515600" cy="849086"/>
          </a:xfrm>
        </p:spPr>
        <p:txBody>
          <a:bodyPr/>
          <a:lstStyle/>
          <a:p>
            <a:pPr algn="ctr"/>
            <a:r>
              <a:rPr lang="es-ES" dirty="0" smtClean="0"/>
              <a:t>La diferencia de medias</a:t>
            </a:r>
            <a:endParaRPr lang="es-ES" dirty="0"/>
          </a:p>
        </p:txBody>
      </p:sp>
      <mc:AlternateContent xmlns:mc="http://schemas.openxmlformats.org/markup-compatibility/2006" xmlns:a14="http://schemas.microsoft.com/office/drawing/2010/main">
        <mc:Choice Requires="a14">
          <p:sp>
            <p:nvSpPr>
              <p:cNvPr id="5" name="4 Rectángulo"/>
              <p:cNvSpPr/>
              <p:nvPr/>
            </p:nvSpPr>
            <p:spPr>
              <a:xfrm>
                <a:off x="28570" y="5275794"/>
                <a:ext cx="4486250" cy="1183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CR" sz="2400" dirty="0"/>
                        <m:t>HSD</m:t>
                      </m:r>
                      <m:r>
                        <m:rPr>
                          <m:nor/>
                        </m:rPr>
                        <a:rPr lang="es-CR" sz="2400" dirty="0"/>
                        <m:t>∗</m:t>
                      </m:r>
                      <m:r>
                        <a:rPr lang="es-CR" sz="2400" i="1" smtClean="0">
                          <a:latin typeface="Cambria Math"/>
                        </a:rPr>
                        <m:t>=</m:t>
                      </m:r>
                      <m:sSub>
                        <m:sSubPr>
                          <m:ctrlPr>
                            <a:rPr lang="es-CR" sz="2400" i="1">
                              <a:latin typeface="Cambria Math" panose="02040503050406030204" pitchFamily="18" charset="0"/>
                            </a:rPr>
                          </m:ctrlPr>
                        </m:sSubPr>
                        <m:e>
                          <m:r>
                            <a:rPr lang="es-CR" sz="2400" i="1">
                              <a:latin typeface="Cambria Math"/>
                            </a:rPr>
                            <m:t>𝑞</m:t>
                          </m:r>
                        </m:e>
                        <m:sub>
                          <m:r>
                            <a:rPr lang="es-CR" sz="2400" i="1">
                              <a:latin typeface="Cambria Math"/>
                              <a:ea typeface="Cambria Math"/>
                            </a:rPr>
                            <m:t>𝛼</m:t>
                          </m:r>
                          <m:r>
                            <a:rPr lang="es-CR" sz="2400" i="1">
                              <a:latin typeface="Cambria Math"/>
                              <a:ea typeface="Cambria Math"/>
                            </a:rPr>
                            <m:t>,</m:t>
                          </m:r>
                          <m:r>
                            <a:rPr lang="es-CR" sz="2400" i="1">
                              <a:latin typeface="Cambria Math"/>
                              <a:ea typeface="Cambria Math"/>
                            </a:rPr>
                            <m:t>𝑘</m:t>
                          </m:r>
                          <m:r>
                            <a:rPr lang="es-CR" sz="2400" i="1">
                              <a:latin typeface="Cambria Math"/>
                              <a:ea typeface="Cambria Math"/>
                            </a:rPr>
                            <m:t>,</m:t>
                          </m:r>
                          <m:r>
                            <a:rPr lang="es-CR" sz="2400" i="1">
                              <a:latin typeface="Cambria Math"/>
                              <a:ea typeface="Cambria Math"/>
                            </a:rPr>
                            <m:t>𝑁</m:t>
                          </m:r>
                          <m:r>
                            <a:rPr lang="es-CR" sz="2400" i="1">
                              <a:latin typeface="Cambria Math"/>
                              <a:ea typeface="Cambria Math"/>
                            </a:rPr>
                            <m:t>−</m:t>
                          </m:r>
                          <m:r>
                            <a:rPr lang="es-CR" sz="2400" i="1">
                              <a:latin typeface="Cambria Math"/>
                              <a:ea typeface="Cambria Math"/>
                            </a:rPr>
                            <m:t>𝑘</m:t>
                          </m:r>
                        </m:sub>
                      </m:sSub>
                      <m:rad>
                        <m:radPr>
                          <m:degHide m:val="on"/>
                          <m:ctrlPr>
                            <a:rPr lang="es-CR" sz="2400" i="1">
                              <a:latin typeface="Cambria Math" panose="02040503050406030204" pitchFamily="18" charset="0"/>
                              <a:ea typeface="Cambria Math"/>
                            </a:rPr>
                          </m:ctrlPr>
                        </m:radPr>
                        <m:deg/>
                        <m:e>
                          <m:f>
                            <m:fPr>
                              <m:ctrlPr>
                                <a:rPr lang="es-CR" sz="2400" i="1">
                                  <a:latin typeface="Cambria Math" panose="02040503050406030204" pitchFamily="18" charset="0"/>
                                  <a:ea typeface="Cambria Math"/>
                                </a:rPr>
                              </m:ctrlPr>
                            </m:fPr>
                            <m:num>
                              <m:r>
                                <a:rPr lang="es-CR" sz="2400" i="1">
                                  <a:latin typeface="Cambria Math"/>
                                  <a:ea typeface="Cambria Math"/>
                                </a:rPr>
                                <m:t>𝐶</m:t>
                              </m:r>
                              <m:sSub>
                                <m:sSubPr>
                                  <m:ctrlPr>
                                    <a:rPr lang="es-CR" sz="2400" i="1">
                                      <a:latin typeface="Cambria Math" panose="02040503050406030204" pitchFamily="18" charset="0"/>
                                      <a:ea typeface="Cambria Math"/>
                                    </a:rPr>
                                  </m:ctrlPr>
                                </m:sSubPr>
                                <m:e>
                                  <m:r>
                                    <a:rPr lang="es-CR" sz="2400" i="1">
                                      <a:latin typeface="Cambria Math"/>
                                      <a:ea typeface="Cambria Math"/>
                                    </a:rPr>
                                    <m:t>𝑀</m:t>
                                  </m:r>
                                </m:e>
                                <m:sub>
                                  <m:r>
                                    <a:rPr lang="es-CR" sz="2400" i="1">
                                      <a:latin typeface="Cambria Math"/>
                                      <a:ea typeface="Cambria Math"/>
                                    </a:rPr>
                                    <m:t>𝑟𝑒𝑠𝑖𝑑𝑢𝑎𝑙</m:t>
                                  </m:r>
                                </m:sub>
                              </m:sSub>
                            </m:num>
                            <m:den>
                              <m:sSub>
                                <m:sSubPr>
                                  <m:ctrlPr>
                                    <a:rPr lang="es-CR" sz="2400" b="0" i="1" smtClean="0">
                                      <a:latin typeface="Cambria Math" panose="02040503050406030204" pitchFamily="18" charset="0"/>
                                      <a:ea typeface="Cambria Math"/>
                                    </a:rPr>
                                  </m:ctrlPr>
                                </m:sSubPr>
                                <m:e>
                                  <m:r>
                                    <a:rPr lang="es-CR" sz="2400" i="1">
                                      <a:latin typeface="Cambria Math"/>
                                      <a:ea typeface="Cambria Math"/>
                                    </a:rPr>
                                    <m:t>𝑛</m:t>
                                  </m:r>
                                </m:e>
                                <m:sub>
                                  <m:r>
                                    <a:rPr lang="es-CR" sz="2400" b="0" i="1" smtClean="0">
                                      <a:latin typeface="Cambria Math"/>
                                      <a:ea typeface="Cambria Math"/>
                                    </a:rPr>
                                    <m:t>𝑗</m:t>
                                  </m:r>
                                </m:sub>
                              </m:sSub>
                            </m:den>
                          </m:f>
                        </m:e>
                      </m:rad>
                    </m:oMath>
                  </m:oMathPara>
                </a14:m>
                <a:endParaRPr lang="es-CR" sz="2400" dirty="0"/>
              </a:p>
            </p:txBody>
          </p:sp>
        </mc:Choice>
        <mc:Fallback xmlns="">
          <p:sp>
            <p:nvSpPr>
              <p:cNvPr id="5" name="4 Rectángulo"/>
              <p:cNvSpPr>
                <a:spLocks noRot="1" noChangeAspect="1" noMove="1" noResize="1" noEditPoints="1" noAdjustHandles="1" noChangeArrowheads="1" noChangeShapeType="1" noTextEdit="1"/>
              </p:cNvSpPr>
              <p:nvPr/>
            </p:nvSpPr>
            <p:spPr>
              <a:xfrm>
                <a:off x="28570" y="5275794"/>
                <a:ext cx="4486250" cy="1183529"/>
              </a:xfrm>
              <a:prstGeom prst="rect">
                <a:avLst/>
              </a:prstGeom>
              <a:blipFill rotWithShape="1">
                <a:blip r:embed="rId3"/>
                <a:stretch>
                  <a:fillRect/>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graphicFrame>
            <p:nvGraphicFramePr>
              <p:cNvPr id="6" name="5 Tabla"/>
              <p:cNvGraphicFramePr>
                <a:graphicFrameLocks noGrp="1"/>
              </p:cNvGraphicFramePr>
              <p:nvPr>
                <p:extLst>
                  <p:ext uri="{D42A27DB-BD31-4B8C-83A1-F6EECF244321}">
                    <p14:modId xmlns:p14="http://schemas.microsoft.com/office/powerpoint/2010/main" val="164834480"/>
                  </p:ext>
                </p:extLst>
              </p:nvPr>
            </p:nvGraphicFramePr>
            <p:xfrm>
              <a:off x="4633588" y="4741878"/>
              <a:ext cx="4510406" cy="1901808"/>
            </p:xfrm>
            <a:graphic>
              <a:graphicData uri="http://schemas.openxmlformats.org/drawingml/2006/table">
                <a:tbl>
                  <a:tblPr firstRow="1" firstCol="1" bandRow="1">
                    <a:tableStyleId>{5C22544A-7EE6-4342-B048-85BDC9FD1C3A}</a:tableStyleId>
                  </a:tblPr>
                  <a:tblGrid>
                    <a:gridCol w="1438128"/>
                    <a:gridCol w="3072278"/>
                  </a:tblGrid>
                  <a:tr h="316968">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𝜶</m:t>
                                </m:r>
                              </m:oMath>
                            </m:oMathPara>
                          </a14:m>
                          <a:endParaRPr lang="es-CR"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a:effectLst/>
                            </a:rPr>
                            <a:t>nivel de significancia</a:t>
                          </a:r>
                          <a:endParaRPr lang="es-CR" sz="1100" dirty="0">
                            <a:effectLst/>
                            <a:latin typeface="Calibri"/>
                            <a:ea typeface="Calibri"/>
                            <a:cs typeface="Times New Roman"/>
                          </a:endParaRPr>
                        </a:p>
                      </a:txBody>
                      <a:tcPr marL="68580" marR="68580" marT="0" marB="0"/>
                    </a:tc>
                  </a:tr>
                  <a:tr h="316968">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𝒌</m:t>
                                </m:r>
                              </m:oMath>
                            </m:oMathPara>
                          </a14:m>
                          <a:endParaRPr lang="es-CR" sz="110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a:effectLst/>
                            </a:rPr>
                            <a:t>número de medias</a:t>
                          </a:r>
                          <a:endParaRPr lang="es-CR" sz="1100" dirty="0">
                            <a:effectLst/>
                            <a:latin typeface="Calibri"/>
                            <a:ea typeface="Calibri"/>
                            <a:cs typeface="Times New Roman"/>
                          </a:endParaRPr>
                        </a:p>
                      </a:txBody>
                      <a:tcPr marL="68580" marR="68580" marT="0" marB="0"/>
                    </a:tc>
                  </a:tr>
                  <a:tr h="316968">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𝑵</m:t>
                                </m:r>
                              </m:oMath>
                            </m:oMathPara>
                          </a14:m>
                          <a:endParaRPr lang="es-CR" sz="110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a:effectLst/>
                            </a:rPr>
                            <a:t>total de observaciones</a:t>
                          </a:r>
                          <a:endParaRPr lang="es-CR" sz="1100" dirty="0">
                            <a:effectLst/>
                            <a:latin typeface="Calibri"/>
                            <a:ea typeface="Calibri"/>
                            <a:cs typeface="Times New Roman"/>
                          </a:endParaRPr>
                        </a:p>
                      </a:txBody>
                      <a:tcPr marL="68580" marR="68580" marT="0" marB="0"/>
                    </a:tc>
                  </a:tr>
                  <a:tr h="316968">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𝒏</m:t>
                                </m:r>
                              </m:oMath>
                            </m:oMathPara>
                          </a14:m>
                          <a:endParaRPr lang="es-CR" sz="110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err="1">
                              <a:effectLst/>
                            </a:rPr>
                            <a:t>Obs</a:t>
                          </a:r>
                          <a:r>
                            <a:rPr lang="es-CR" sz="1400" dirty="0">
                              <a:effectLst/>
                            </a:rPr>
                            <a:t>. por tratamiento</a:t>
                          </a:r>
                          <a:endParaRPr lang="es-CR" sz="1100" dirty="0">
                            <a:effectLst/>
                            <a:latin typeface="Calibri"/>
                            <a:ea typeface="Calibri"/>
                            <a:cs typeface="Times New Roman"/>
                          </a:endParaRPr>
                        </a:p>
                      </a:txBody>
                      <a:tcPr marL="68580" marR="68580" marT="0" marB="0"/>
                    </a:tc>
                  </a:tr>
                  <a:tr h="316968">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𝑪</m:t>
                                </m:r>
                                <m:sSub>
                                  <m:sSubPr>
                                    <m:ctrlPr>
                                      <a:rPr lang="es-CR" sz="1400" i="1">
                                        <a:effectLst/>
                                        <a:latin typeface="Cambria Math" panose="02040503050406030204" pitchFamily="18" charset="0"/>
                                      </a:rPr>
                                    </m:ctrlPr>
                                  </m:sSubPr>
                                  <m:e>
                                    <m:r>
                                      <a:rPr lang="es-CR" sz="1400">
                                        <a:effectLst/>
                                        <a:latin typeface="Cambria Math"/>
                                      </a:rPr>
                                      <m:t>𝑴</m:t>
                                    </m:r>
                                  </m:e>
                                  <m:sub>
                                    <m:r>
                                      <a:rPr lang="es-CR" sz="1400">
                                        <a:effectLst/>
                                        <a:latin typeface="Cambria Math"/>
                                      </a:rPr>
                                      <m:t>𝒓𝒆𝒔𝒊𝒅𝒖𝒂𝒍</m:t>
                                    </m:r>
                                  </m:sub>
                                </m:sSub>
                              </m:oMath>
                            </m:oMathPara>
                          </a14:m>
                          <a:endParaRPr lang="es-CR" sz="110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a:effectLst/>
                            </a:rPr>
                            <a:t>cuadrado medio de error</a:t>
                          </a:r>
                          <a:endParaRPr lang="es-CR" sz="1100" dirty="0">
                            <a:effectLst/>
                            <a:latin typeface="Calibri"/>
                            <a:ea typeface="Calibri"/>
                            <a:cs typeface="Times New Roman"/>
                          </a:endParaRPr>
                        </a:p>
                      </a:txBody>
                      <a:tcPr marL="68580" marR="68580" marT="0" marB="0"/>
                    </a:tc>
                  </a:tr>
                  <a:tr h="316968">
                    <a:tc>
                      <a:txBody>
                        <a:bodyPr/>
                        <a:lstStyle/>
                        <a:p>
                          <a:pPr algn="just">
                            <a:lnSpc>
                              <a:spcPct val="115000"/>
                            </a:lnSpc>
                            <a:spcAft>
                              <a:spcPts val="0"/>
                            </a:spcAft>
                          </a:pPr>
                          <a14:m>
                            <m:oMathPara xmlns:m="http://schemas.openxmlformats.org/officeDocument/2006/math">
                              <m:oMathParaPr>
                                <m:jc m:val="centerGroup"/>
                              </m:oMathParaPr>
                              <m:oMath xmlns:m="http://schemas.openxmlformats.org/officeDocument/2006/math">
                                <m:r>
                                  <a:rPr lang="es-CR" sz="1400">
                                    <a:effectLst/>
                                    <a:latin typeface="Cambria Math"/>
                                  </a:rPr>
                                  <m:t>𝒒</m:t>
                                </m:r>
                              </m:oMath>
                            </m:oMathPara>
                          </a14:m>
                          <a:endParaRPr lang="es-CR" sz="1100">
                            <a:effectLst/>
                            <a:latin typeface="Calibri"/>
                            <a:ea typeface="Calibri"/>
                            <a:cs typeface="Times New Roman"/>
                          </a:endParaRPr>
                        </a:p>
                      </a:txBody>
                      <a:tcPr marL="68580" marR="68580" marT="0" marB="0"/>
                    </a:tc>
                    <a:tc>
                      <a:txBody>
                        <a:bodyPr/>
                        <a:lstStyle/>
                        <a:p>
                          <a:pPr algn="ctr">
                            <a:lnSpc>
                              <a:spcPct val="115000"/>
                            </a:lnSpc>
                            <a:spcAft>
                              <a:spcPts val="0"/>
                            </a:spcAft>
                          </a:pPr>
                          <a:r>
                            <a:rPr lang="es-CR" sz="1400" dirty="0">
                              <a:effectLst/>
                            </a:rPr>
                            <a:t>Valor teórico de una tabla</a:t>
                          </a:r>
                          <a:endParaRPr lang="es-CR" sz="1100" dirty="0">
                            <a:effectLst/>
                            <a:latin typeface="Calibri"/>
                            <a:ea typeface="Calibri"/>
                            <a:cs typeface="Times New Roman"/>
                          </a:endParaRPr>
                        </a:p>
                      </a:txBody>
                      <a:tcPr marL="68580" marR="68580" marT="0" marB="0"/>
                    </a:tc>
                  </a:tr>
                </a:tbl>
              </a:graphicData>
            </a:graphic>
          </p:graphicFrame>
        </mc:Choice>
        <mc:Fallback xmlns="">
          <p:graphicFrame>
            <p:nvGraphicFramePr>
              <p:cNvPr id="6" name="5 Tabla"/>
              <p:cNvGraphicFramePr>
                <a:graphicFrameLocks noGrp="1"/>
              </p:cNvGraphicFramePr>
              <p:nvPr>
                <p:extLst>
                  <p:ext uri="{D42A27DB-BD31-4B8C-83A1-F6EECF244321}">
                    <p14:modId xmlns:p14="http://schemas.microsoft.com/office/powerpoint/2010/main" val="164834480"/>
                  </p:ext>
                </p:extLst>
              </p:nvPr>
            </p:nvGraphicFramePr>
            <p:xfrm>
              <a:off x="4633588" y="4741878"/>
              <a:ext cx="4510406" cy="1901808"/>
            </p:xfrm>
            <a:graphic>
              <a:graphicData uri="http://schemas.openxmlformats.org/drawingml/2006/table">
                <a:tbl>
                  <a:tblPr firstRow="1" firstCol="1" bandRow="1">
                    <a:tableStyleId>{5C22544A-7EE6-4342-B048-85BDC9FD1C3A}</a:tableStyleId>
                  </a:tblPr>
                  <a:tblGrid>
                    <a:gridCol w="1438128"/>
                    <a:gridCol w="3072278"/>
                  </a:tblGrid>
                  <a:tr h="316968">
                    <a:tc>
                      <a:txBody>
                        <a:bodyPr/>
                        <a:lstStyle/>
                        <a:p>
                          <a:endParaRPr lang="es-CR"/>
                        </a:p>
                      </a:txBody>
                      <a:tcPr marL="68580" marR="68580" marT="0" marB="0">
                        <a:blipFill rotWithShape="1">
                          <a:blip r:embed="rId4"/>
                          <a:stretch>
                            <a:fillRect t="-11538" r="-213559" b="-505769"/>
                          </a:stretch>
                        </a:blipFill>
                      </a:tcPr>
                    </a:tc>
                    <a:tc>
                      <a:txBody>
                        <a:bodyPr/>
                        <a:lstStyle/>
                        <a:p>
                          <a:pPr algn="ctr">
                            <a:lnSpc>
                              <a:spcPct val="115000"/>
                            </a:lnSpc>
                            <a:spcAft>
                              <a:spcPts val="0"/>
                            </a:spcAft>
                          </a:pPr>
                          <a:r>
                            <a:rPr lang="es-CR" sz="1400" dirty="0">
                              <a:effectLst/>
                            </a:rPr>
                            <a:t>nivel de significancia</a:t>
                          </a:r>
                          <a:endParaRPr lang="es-CR" sz="1100" dirty="0">
                            <a:effectLst/>
                            <a:latin typeface="Calibri"/>
                            <a:ea typeface="Calibri"/>
                            <a:cs typeface="Times New Roman"/>
                          </a:endParaRPr>
                        </a:p>
                      </a:txBody>
                      <a:tcPr marL="68580" marR="68580" marT="0" marB="0"/>
                    </a:tc>
                  </a:tr>
                  <a:tr h="316968">
                    <a:tc>
                      <a:txBody>
                        <a:bodyPr/>
                        <a:lstStyle/>
                        <a:p>
                          <a:endParaRPr lang="es-CR"/>
                        </a:p>
                      </a:txBody>
                      <a:tcPr marL="68580" marR="68580" marT="0" marB="0">
                        <a:blipFill rotWithShape="1">
                          <a:blip r:embed="rId4"/>
                          <a:stretch>
                            <a:fillRect t="-111538" r="-213559" b="-405769"/>
                          </a:stretch>
                        </a:blipFill>
                      </a:tcPr>
                    </a:tc>
                    <a:tc>
                      <a:txBody>
                        <a:bodyPr/>
                        <a:lstStyle/>
                        <a:p>
                          <a:pPr algn="ctr">
                            <a:lnSpc>
                              <a:spcPct val="115000"/>
                            </a:lnSpc>
                            <a:spcAft>
                              <a:spcPts val="0"/>
                            </a:spcAft>
                          </a:pPr>
                          <a:r>
                            <a:rPr lang="es-CR" sz="1400" dirty="0">
                              <a:effectLst/>
                            </a:rPr>
                            <a:t>número de medias</a:t>
                          </a:r>
                          <a:endParaRPr lang="es-CR" sz="1100" dirty="0">
                            <a:effectLst/>
                            <a:latin typeface="Calibri"/>
                            <a:ea typeface="Calibri"/>
                            <a:cs typeface="Times New Roman"/>
                          </a:endParaRPr>
                        </a:p>
                      </a:txBody>
                      <a:tcPr marL="68580" marR="68580" marT="0" marB="0"/>
                    </a:tc>
                  </a:tr>
                  <a:tr h="316968">
                    <a:tc>
                      <a:txBody>
                        <a:bodyPr/>
                        <a:lstStyle/>
                        <a:p>
                          <a:endParaRPr lang="es-CR"/>
                        </a:p>
                      </a:txBody>
                      <a:tcPr marL="68580" marR="68580" marT="0" marB="0">
                        <a:blipFill rotWithShape="1">
                          <a:blip r:embed="rId4"/>
                          <a:stretch>
                            <a:fillRect t="-211538" r="-213559" b="-305769"/>
                          </a:stretch>
                        </a:blipFill>
                      </a:tcPr>
                    </a:tc>
                    <a:tc>
                      <a:txBody>
                        <a:bodyPr/>
                        <a:lstStyle/>
                        <a:p>
                          <a:pPr algn="ctr">
                            <a:lnSpc>
                              <a:spcPct val="115000"/>
                            </a:lnSpc>
                            <a:spcAft>
                              <a:spcPts val="0"/>
                            </a:spcAft>
                          </a:pPr>
                          <a:r>
                            <a:rPr lang="es-CR" sz="1400" dirty="0">
                              <a:effectLst/>
                            </a:rPr>
                            <a:t>total de observaciones</a:t>
                          </a:r>
                          <a:endParaRPr lang="es-CR" sz="1100" dirty="0">
                            <a:effectLst/>
                            <a:latin typeface="Calibri"/>
                            <a:ea typeface="Calibri"/>
                            <a:cs typeface="Times New Roman"/>
                          </a:endParaRPr>
                        </a:p>
                      </a:txBody>
                      <a:tcPr marL="68580" marR="68580" marT="0" marB="0"/>
                    </a:tc>
                  </a:tr>
                  <a:tr h="316968">
                    <a:tc>
                      <a:txBody>
                        <a:bodyPr/>
                        <a:lstStyle/>
                        <a:p>
                          <a:endParaRPr lang="es-CR"/>
                        </a:p>
                      </a:txBody>
                      <a:tcPr marL="68580" marR="68580" marT="0" marB="0">
                        <a:blipFill rotWithShape="1">
                          <a:blip r:embed="rId4"/>
                          <a:stretch>
                            <a:fillRect t="-311538" r="-213559" b="-205769"/>
                          </a:stretch>
                        </a:blipFill>
                      </a:tcPr>
                    </a:tc>
                    <a:tc>
                      <a:txBody>
                        <a:bodyPr/>
                        <a:lstStyle/>
                        <a:p>
                          <a:pPr algn="ctr">
                            <a:lnSpc>
                              <a:spcPct val="115000"/>
                            </a:lnSpc>
                            <a:spcAft>
                              <a:spcPts val="0"/>
                            </a:spcAft>
                          </a:pPr>
                          <a:r>
                            <a:rPr lang="es-CR" sz="1400" dirty="0" err="1">
                              <a:effectLst/>
                            </a:rPr>
                            <a:t>Obs</a:t>
                          </a:r>
                          <a:r>
                            <a:rPr lang="es-CR" sz="1400" dirty="0">
                              <a:effectLst/>
                            </a:rPr>
                            <a:t>. por tratamiento</a:t>
                          </a:r>
                          <a:endParaRPr lang="es-CR" sz="1100" dirty="0">
                            <a:effectLst/>
                            <a:latin typeface="Calibri"/>
                            <a:ea typeface="Calibri"/>
                            <a:cs typeface="Times New Roman"/>
                          </a:endParaRPr>
                        </a:p>
                      </a:txBody>
                      <a:tcPr marL="68580" marR="68580" marT="0" marB="0"/>
                    </a:tc>
                  </a:tr>
                  <a:tr h="316968">
                    <a:tc>
                      <a:txBody>
                        <a:bodyPr/>
                        <a:lstStyle/>
                        <a:p>
                          <a:endParaRPr lang="es-CR"/>
                        </a:p>
                      </a:txBody>
                      <a:tcPr marL="68580" marR="68580" marT="0" marB="0">
                        <a:blipFill rotWithShape="1">
                          <a:blip r:embed="rId4"/>
                          <a:stretch>
                            <a:fillRect t="-411538" r="-213559" b="-105769"/>
                          </a:stretch>
                        </a:blipFill>
                      </a:tcPr>
                    </a:tc>
                    <a:tc>
                      <a:txBody>
                        <a:bodyPr/>
                        <a:lstStyle/>
                        <a:p>
                          <a:pPr algn="ctr">
                            <a:lnSpc>
                              <a:spcPct val="115000"/>
                            </a:lnSpc>
                            <a:spcAft>
                              <a:spcPts val="0"/>
                            </a:spcAft>
                          </a:pPr>
                          <a:r>
                            <a:rPr lang="es-CR" sz="1400" dirty="0">
                              <a:effectLst/>
                            </a:rPr>
                            <a:t>cuadrado medio de error</a:t>
                          </a:r>
                          <a:endParaRPr lang="es-CR" sz="1100" dirty="0">
                            <a:effectLst/>
                            <a:latin typeface="Calibri"/>
                            <a:ea typeface="Calibri"/>
                            <a:cs typeface="Times New Roman"/>
                          </a:endParaRPr>
                        </a:p>
                      </a:txBody>
                      <a:tcPr marL="68580" marR="68580" marT="0" marB="0"/>
                    </a:tc>
                  </a:tr>
                  <a:tr h="316968">
                    <a:tc>
                      <a:txBody>
                        <a:bodyPr/>
                        <a:lstStyle/>
                        <a:p>
                          <a:endParaRPr lang="es-CR"/>
                        </a:p>
                      </a:txBody>
                      <a:tcPr marL="68580" marR="68580" marT="0" marB="0">
                        <a:blipFill rotWithShape="1">
                          <a:blip r:embed="rId4"/>
                          <a:stretch>
                            <a:fillRect t="-511538" r="-213559" b="-5769"/>
                          </a:stretch>
                        </a:blipFill>
                      </a:tcPr>
                    </a:tc>
                    <a:tc>
                      <a:txBody>
                        <a:bodyPr/>
                        <a:lstStyle/>
                        <a:p>
                          <a:pPr algn="ctr">
                            <a:lnSpc>
                              <a:spcPct val="115000"/>
                            </a:lnSpc>
                            <a:spcAft>
                              <a:spcPts val="0"/>
                            </a:spcAft>
                          </a:pPr>
                          <a:r>
                            <a:rPr lang="es-CR" sz="1400" dirty="0">
                              <a:effectLst/>
                            </a:rPr>
                            <a:t>Valor teórico de una tabla</a:t>
                          </a:r>
                          <a:endParaRPr lang="es-CR" sz="1100" dirty="0">
                            <a:effectLst/>
                            <a:latin typeface="Calibri"/>
                            <a:ea typeface="Calibri"/>
                            <a:cs typeface="Times New Roman"/>
                          </a:endParaRPr>
                        </a:p>
                      </a:txBody>
                      <a:tcPr marL="68580" marR="68580" marT="0" marB="0"/>
                    </a:tc>
                  </a:tr>
                </a:tbl>
              </a:graphicData>
            </a:graphic>
          </p:graphicFrame>
        </mc:Fallback>
      </mc:AlternateContent>
      <p:pic>
        <p:nvPicPr>
          <p:cNvPr id="6146" name="Picture 2" descr="http://www.dogoilpress.com/data/wallpapers/25/FDS_56691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9495" y="679982"/>
            <a:ext cx="2570690" cy="380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7353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95244" y="1039811"/>
                <a:ext cx="8905882" cy="5632451"/>
              </a:xfrm>
            </p:spPr>
            <p:txBody>
              <a:bodyPr>
                <a:normAutofit lnSpcReduction="10000"/>
              </a:bodyPr>
              <a:lstStyle/>
              <a:p>
                <a:pPr algn="just"/>
                <a:r>
                  <a:rPr lang="es-CR" sz="2400" dirty="0"/>
                  <a:t>Cualquier valor absoluto de la diferencia entre las medias de dos </a:t>
                </a:r>
                <a:r>
                  <a:rPr lang="es-CR" sz="2400" dirty="0" smtClean="0"/>
                  <a:t>muestras, una </a:t>
                </a:r>
                <a:r>
                  <a:rPr lang="es-CR" sz="2400" dirty="0"/>
                  <a:t>de las cuales se calcula partir de una muestra de </a:t>
                </a:r>
                <a:r>
                  <a:rPr lang="es-CR" sz="2400" dirty="0" err="1"/>
                  <a:t>tamano</a:t>
                </a:r>
                <a:r>
                  <a:rPr lang="es-CR" sz="2400" dirty="0"/>
                  <a:t> </a:t>
                </a:r>
                <a14:m>
                  <m:oMath xmlns:m="http://schemas.openxmlformats.org/officeDocument/2006/math">
                    <m:sSub>
                      <m:sSubPr>
                        <m:ctrlPr>
                          <a:rPr lang="es-CR" sz="2400" i="1">
                            <a:latin typeface="Cambria Math" panose="02040503050406030204" pitchFamily="18" charset="0"/>
                          </a:rPr>
                        </m:ctrlPr>
                      </m:sSubPr>
                      <m:e>
                        <m:r>
                          <a:rPr lang="es-CR" sz="2400" i="1">
                            <a:latin typeface="Cambria Math"/>
                          </a:rPr>
                          <m:t>𝑛</m:t>
                        </m:r>
                      </m:e>
                      <m:sub>
                        <m:r>
                          <a:rPr lang="es-CR" sz="2400" i="1">
                            <a:latin typeface="Cambria Math"/>
                          </a:rPr>
                          <m:t>𝑗</m:t>
                        </m:r>
                      </m:sub>
                    </m:sSub>
                  </m:oMath>
                </a14:m>
                <a:r>
                  <a:rPr lang="es-CR" sz="2400" i="1" dirty="0" smtClean="0"/>
                  <a:t> </a:t>
                </a:r>
                <a:r>
                  <a:rPr lang="es-CR" sz="2400" dirty="0"/>
                  <a:t>(que es mas </a:t>
                </a:r>
                <a:r>
                  <a:rPr lang="es-CR" sz="2400" dirty="0" smtClean="0"/>
                  <a:t>pequeño</a:t>
                </a:r>
                <a:r>
                  <a:rPr lang="es-CR" sz="2400" dirty="0"/>
                  <a:t> </a:t>
                </a:r>
                <a:r>
                  <a:rPr lang="es-CR" sz="2400" dirty="0" smtClean="0"/>
                  <a:t>que </a:t>
                </a:r>
                <a:r>
                  <a:rPr lang="es-CR" sz="2400" dirty="0"/>
                  <a:t>la muestra de la cual se calcula la otra media), que excede la HSD*</a:t>
                </a:r>
                <a:r>
                  <a:rPr lang="es-CR" sz="2400" dirty="0" smtClean="0"/>
                  <a:t>, se considera </a:t>
                </a:r>
                <a:r>
                  <a:rPr lang="es-CR" sz="2400" dirty="0"/>
                  <a:t>significativo</a:t>
                </a:r>
                <a:r>
                  <a:rPr lang="es-CR" sz="2400" dirty="0" smtClean="0"/>
                  <a:t>.</a:t>
                </a:r>
              </a:p>
              <a:p>
                <a:endParaRPr lang="es-CR" sz="2400" dirty="0"/>
              </a:p>
              <a:p>
                <a:r>
                  <a:rPr lang="es-CR" sz="2400" dirty="0" smtClean="0"/>
                  <a:t>La prueba de </a:t>
                </a:r>
                <a:r>
                  <a:rPr lang="es-CR" sz="2400" dirty="0" err="1" smtClean="0"/>
                  <a:t>Tukey</a:t>
                </a:r>
                <a:r>
                  <a:rPr lang="es-CR" sz="2400" dirty="0" smtClean="0"/>
                  <a:t> HSD contempla el hecho que varias comparación múltiples deforman el nivel de significancia. De ahí que se hable de nivel de significancia global.</a:t>
                </a:r>
              </a:p>
              <a:p>
                <a:endParaRPr lang="es-CR" sz="2400" dirty="0"/>
              </a:p>
              <a:p>
                <a:r>
                  <a:rPr lang="es-CR" sz="2400" dirty="0" smtClean="0"/>
                  <a:t>Existen muchas otras pruebas de diferencia de medias: DMS, </a:t>
                </a:r>
                <a:r>
                  <a:rPr lang="es-CR" sz="2400" dirty="0" err="1" smtClean="0"/>
                  <a:t>Bonferroni</a:t>
                </a:r>
                <a:r>
                  <a:rPr lang="es-CR" sz="2400" dirty="0" smtClean="0"/>
                  <a:t>, </a:t>
                </a:r>
                <a:r>
                  <a:rPr lang="es-CR" sz="2400" dirty="0" err="1" smtClean="0"/>
                  <a:t>Sidak</a:t>
                </a:r>
                <a:r>
                  <a:rPr lang="es-CR" sz="2400" dirty="0" smtClean="0"/>
                  <a:t>, </a:t>
                </a:r>
                <a:r>
                  <a:rPr lang="es-CR" sz="2400" dirty="0" err="1" smtClean="0"/>
                  <a:t>Scheffe</a:t>
                </a:r>
                <a:r>
                  <a:rPr lang="es-CR" sz="2400" dirty="0" smtClean="0"/>
                  <a:t>, Duncan, R-E-G-W-F, R-E-G-W-</a:t>
                </a:r>
                <a:r>
                  <a:rPr lang="es-CR" sz="2400" dirty="0" err="1" smtClean="0"/>
                  <a:t>Q,Gabriel</a:t>
                </a:r>
                <a:r>
                  <a:rPr lang="es-CR" sz="2400" dirty="0" smtClean="0"/>
                  <a:t>, S-N-K, </a:t>
                </a:r>
                <a:r>
                  <a:rPr lang="es-CR" sz="2400" dirty="0" err="1" smtClean="0"/>
                  <a:t>Waller</a:t>
                </a:r>
                <a:r>
                  <a:rPr lang="es-CR" sz="2400" dirty="0" smtClean="0"/>
                  <a:t>-Duncan, etc…</a:t>
                </a:r>
              </a:p>
              <a:p>
                <a:endParaRPr lang="es-CR" sz="2400" dirty="0"/>
              </a:p>
              <a:p>
                <a:r>
                  <a:rPr lang="es-CR" sz="2400" dirty="0" smtClean="0"/>
                  <a:t>También existen sus </a:t>
                </a:r>
                <a:r>
                  <a:rPr lang="es-CR" sz="2400" dirty="0" err="1" smtClean="0"/>
                  <a:t>varianciones</a:t>
                </a:r>
                <a:r>
                  <a:rPr lang="es-CR" sz="2400" dirty="0" smtClean="0"/>
                  <a:t> cuando las variancias se suponen diferentes…</a:t>
                </a:r>
                <a:endParaRPr lang="es-CR" sz="24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95244" y="1039811"/>
                <a:ext cx="8905882" cy="5632451"/>
              </a:xfrm>
              <a:blipFill rotWithShape="1">
                <a:blip r:embed="rId2"/>
                <a:stretch>
                  <a:fillRect l="-958" t="-2056" r="-1574"/>
                </a:stretch>
              </a:blipFill>
            </p:spPr>
            <p:txBody>
              <a:bodyPr/>
              <a:lstStyle/>
              <a:p>
                <a:r>
                  <a:rPr lang="es-CR">
                    <a:noFill/>
                  </a:rPr>
                  <a:t> </a:t>
                </a:r>
              </a:p>
            </p:txBody>
          </p:sp>
        </mc:Fallback>
      </mc:AlternateContent>
      <p:sp>
        <p:nvSpPr>
          <p:cNvPr id="4" name="Título 1"/>
          <p:cNvSpPr>
            <a:spLocks noGrp="1"/>
          </p:cNvSpPr>
          <p:nvPr>
            <p:ph type="title"/>
          </p:nvPr>
        </p:nvSpPr>
        <p:spPr>
          <a:xfrm>
            <a:off x="916576" y="26125"/>
            <a:ext cx="10515600" cy="849086"/>
          </a:xfrm>
        </p:spPr>
        <p:txBody>
          <a:bodyPr/>
          <a:lstStyle/>
          <a:p>
            <a:pPr algn="ctr"/>
            <a:r>
              <a:rPr lang="es-ES" dirty="0" smtClean="0"/>
              <a:t>La diferencia de medias</a:t>
            </a:r>
            <a:endParaRPr lang="es-ES" dirty="0"/>
          </a:p>
        </p:txBody>
      </p:sp>
      <p:pic>
        <p:nvPicPr>
          <p:cNvPr id="7170" name="Picture 2" descr="http://freeyourmindonline.net/images/finding-a-financial-plann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287" y="3574256"/>
            <a:ext cx="2612232" cy="261223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bcjobs.ca/content/images/Finding_the_Right_Person_for_Your_Jo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7940" y="957264"/>
            <a:ext cx="1986925"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594379"/>
      </p:ext>
    </p:extLst>
  </p:cSld>
  <p:clrMapOvr>
    <a:masterClrMapping/>
  </p:clrMapOvr>
  <p:transition spd="slow">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5258" y="1011227"/>
            <a:ext cx="9091613" cy="4903788"/>
          </a:xfrm>
        </p:spPr>
        <p:txBody>
          <a:bodyPr>
            <a:normAutofit/>
          </a:bodyPr>
          <a:lstStyle/>
          <a:p>
            <a:pPr algn="just"/>
            <a:r>
              <a:rPr lang="es-CR" sz="2400" dirty="0" smtClean="0"/>
              <a:t>Sigamos con el ejemplo visto sobre los pesos según las dietas de los mamíferos.</a:t>
            </a:r>
          </a:p>
          <a:p>
            <a:pPr algn="just"/>
            <a:endParaRPr lang="es-CR" sz="2400" dirty="0" smtClean="0"/>
          </a:p>
          <a:p>
            <a:pPr algn="just"/>
            <a:r>
              <a:rPr lang="es-CR" sz="2400" dirty="0" smtClean="0"/>
              <a:t>Lo primero y recomendado es preparar una tabla donde se exponga las diferencias entre los grupos.  De esta forma se posee una mejor noción de donde están las diferencias más importantes.</a:t>
            </a:r>
            <a:endParaRPr lang="es-CR" sz="2400" dirty="0"/>
          </a:p>
          <a:p>
            <a:pPr marL="0" indent="0" algn="just">
              <a:buNone/>
            </a:pPr>
            <a:endParaRPr lang="es-CR" sz="2400" dirty="0"/>
          </a:p>
        </p:txBody>
      </p:sp>
      <p:sp>
        <p:nvSpPr>
          <p:cNvPr id="4" name="Título 1"/>
          <p:cNvSpPr>
            <a:spLocks noGrp="1"/>
          </p:cNvSpPr>
          <p:nvPr>
            <p:ph type="title"/>
          </p:nvPr>
        </p:nvSpPr>
        <p:spPr>
          <a:xfrm>
            <a:off x="916576" y="26125"/>
            <a:ext cx="10515600" cy="849086"/>
          </a:xfrm>
        </p:spPr>
        <p:txBody>
          <a:bodyPr/>
          <a:lstStyle/>
          <a:p>
            <a:pPr algn="ctr"/>
            <a:r>
              <a:rPr lang="es-ES" dirty="0" smtClean="0"/>
              <a:t>La diferencia de medias</a:t>
            </a:r>
            <a:endParaRPr lang="es-ES" dirty="0"/>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692" y="3786188"/>
            <a:ext cx="7279197"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2" descr="http://images.clipartpanda.com/person-thinking-clipart-think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8196" name="Picture 4" descr="http://www.cliparts101.com/files/134/6734D2B46B0455D4C93EBA4FA42DE4DC/Thinking_1.png"/>
          <p:cNvPicPr>
            <a:picLocks noChangeAspect="1" noChangeArrowheads="1"/>
          </p:cNvPicPr>
          <p:nvPr/>
        </p:nvPicPr>
        <p:blipFill rotWithShape="1">
          <a:blip r:embed="rId3">
            <a:extLst>
              <a:ext uri="{28A0092B-C50C-407E-A947-70E740481C1C}">
                <a14:useLocalDpi xmlns:a14="http://schemas.microsoft.com/office/drawing/2010/main" val="0"/>
              </a:ext>
            </a:extLst>
          </a:blip>
          <a:srcRect l="13240" r="13107"/>
          <a:stretch/>
        </p:blipFill>
        <p:spPr bwMode="auto">
          <a:xfrm>
            <a:off x="9315449" y="3484872"/>
            <a:ext cx="2200276" cy="298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29372"/>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238125" y="1354137"/>
                <a:ext cx="10515600" cy="5132388"/>
              </a:xfrm>
            </p:spPr>
            <p:txBody>
              <a:bodyPr/>
              <a:lstStyle/>
              <a:p>
                <a:r>
                  <a:rPr lang="es-CR" dirty="0" smtClean="0"/>
                  <a:t>Lo siguiente sería obtener la prueba del HSD. En este caso para la para </a:t>
                </a:r>
                <a:r>
                  <a:rPr lang="el-GR" dirty="0" smtClean="0">
                    <a:latin typeface="Times New Roman"/>
                    <a:cs typeface="Times New Roman"/>
                  </a:rPr>
                  <a:t>α</a:t>
                </a:r>
                <a:r>
                  <a:rPr lang="es-CR" dirty="0" smtClean="0">
                    <a:latin typeface="Times New Roman"/>
                    <a:cs typeface="Times New Roman"/>
                  </a:rPr>
                  <a:t>=0.05, k=4 y N-k= 57, se tiene que q=3,75 (se obtiene mediante interpolación). El </a:t>
                </a:r>
                <a14:m>
                  <m:oMath xmlns:m="http://schemas.openxmlformats.org/officeDocument/2006/math">
                    <m:r>
                      <a:rPr lang="es-CR" i="1">
                        <a:latin typeface="Cambria Math"/>
                        <a:ea typeface="Cambria Math"/>
                      </a:rPr>
                      <m:t>𝐶</m:t>
                    </m:r>
                    <m:sSub>
                      <m:sSubPr>
                        <m:ctrlPr>
                          <a:rPr lang="es-CR" i="1">
                            <a:latin typeface="Cambria Math" panose="02040503050406030204" pitchFamily="18" charset="0"/>
                            <a:ea typeface="Cambria Math"/>
                          </a:rPr>
                        </m:ctrlPr>
                      </m:sSubPr>
                      <m:e>
                        <m:r>
                          <a:rPr lang="es-CR" i="1">
                            <a:latin typeface="Cambria Math"/>
                            <a:ea typeface="Cambria Math"/>
                          </a:rPr>
                          <m:t>𝑀</m:t>
                        </m:r>
                      </m:e>
                      <m:sub>
                        <m:r>
                          <a:rPr lang="es-CR" i="1">
                            <a:latin typeface="Cambria Math"/>
                            <a:ea typeface="Cambria Math"/>
                          </a:rPr>
                          <m:t>𝑟𝑒𝑠𝑖𝑑𝑢𝑎𝑙</m:t>
                        </m:r>
                      </m:sub>
                    </m:sSub>
                    <m:r>
                      <a:rPr lang="es-CR" b="0" i="1" smtClean="0">
                        <a:latin typeface="Cambria Math"/>
                        <a:ea typeface="Cambria Math"/>
                      </a:rPr>
                      <m:t>=407,2088</m:t>
                    </m:r>
                  </m:oMath>
                </a14:m>
                <a:r>
                  <a:rPr lang="es-CR" dirty="0" smtClean="0"/>
                  <a:t>.</a:t>
                </a:r>
              </a:p>
              <a:p>
                <a:endParaRPr lang="es-CR" dirty="0"/>
              </a:p>
              <a:p>
                <a:r>
                  <a:rPr lang="es-CR" dirty="0" smtClean="0"/>
                  <a:t>Lo siguiente es utilizar la fórmula  </a:t>
                </a:r>
                <a:r>
                  <a:rPr lang="es-CR" dirty="0"/>
                  <a:t>HSD</a:t>
                </a:r>
                <a:r>
                  <a:rPr lang="es-CR" dirty="0" smtClean="0"/>
                  <a:t>* dado que el tamaño de muestra es diferente entre los tratamientos: </a:t>
                </a:r>
                <a:endParaRPr lang="es-CR"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238125" y="1354137"/>
                <a:ext cx="10515600" cy="5132388"/>
              </a:xfrm>
              <a:blipFill rotWithShape="1">
                <a:blip r:embed="rId2"/>
                <a:stretch>
                  <a:fillRect l="-986" t="-1900" r="-1971"/>
                </a:stretch>
              </a:blipFill>
            </p:spPr>
            <p:txBody>
              <a:bodyPr/>
              <a:lstStyle/>
              <a:p>
                <a:r>
                  <a:rPr lang="es-CR">
                    <a:noFill/>
                  </a:rPr>
                  <a:t> </a:t>
                </a:r>
              </a:p>
            </p:txBody>
          </p:sp>
        </mc:Fallback>
      </mc:AlternateContent>
      <p:sp>
        <p:nvSpPr>
          <p:cNvPr id="6" name="Título 1"/>
          <p:cNvSpPr>
            <a:spLocks noGrp="1"/>
          </p:cNvSpPr>
          <p:nvPr>
            <p:ph type="title"/>
          </p:nvPr>
        </p:nvSpPr>
        <p:spPr>
          <a:xfrm>
            <a:off x="916576" y="26125"/>
            <a:ext cx="10515600" cy="849086"/>
          </a:xfrm>
        </p:spPr>
        <p:txBody>
          <a:bodyPr/>
          <a:lstStyle/>
          <a:p>
            <a:pPr algn="ctr"/>
            <a:r>
              <a:rPr lang="es-ES" dirty="0" smtClean="0"/>
              <a:t>La diferencia de medias</a:t>
            </a:r>
            <a:endParaRPr lang="es-ES" dirty="0"/>
          </a:p>
        </p:txBody>
      </p:sp>
      <mc:AlternateContent xmlns:mc="http://schemas.openxmlformats.org/markup-compatibility/2006" xmlns:a14="http://schemas.microsoft.com/office/drawing/2010/main">
        <mc:Choice Requires="a14">
          <p:sp>
            <p:nvSpPr>
              <p:cNvPr id="7" name="6 Rectángulo"/>
              <p:cNvSpPr/>
              <p:nvPr/>
            </p:nvSpPr>
            <p:spPr>
              <a:xfrm>
                <a:off x="442902" y="4747170"/>
                <a:ext cx="4486250" cy="1183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CR" sz="2400" dirty="0"/>
                        <m:t>HSD</m:t>
                      </m:r>
                      <m:r>
                        <m:rPr>
                          <m:nor/>
                        </m:rPr>
                        <a:rPr lang="es-CR" sz="2400" dirty="0"/>
                        <m:t>∗</m:t>
                      </m:r>
                      <m:r>
                        <a:rPr lang="es-CR" sz="2400" i="1" smtClean="0">
                          <a:latin typeface="Cambria Math"/>
                        </a:rPr>
                        <m:t>=</m:t>
                      </m:r>
                      <m:sSub>
                        <m:sSubPr>
                          <m:ctrlPr>
                            <a:rPr lang="es-CR" sz="2400" i="1">
                              <a:latin typeface="Cambria Math" panose="02040503050406030204" pitchFamily="18" charset="0"/>
                            </a:rPr>
                          </m:ctrlPr>
                        </m:sSubPr>
                        <m:e>
                          <m:r>
                            <a:rPr lang="es-CR" sz="2400" i="1">
                              <a:latin typeface="Cambria Math"/>
                            </a:rPr>
                            <m:t>𝑞</m:t>
                          </m:r>
                        </m:e>
                        <m:sub>
                          <m:r>
                            <a:rPr lang="es-CR" sz="2400" i="1">
                              <a:latin typeface="Cambria Math"/>
                              <a:ea typeface="Cambria Math"/>
                            </a:rPr>
                            <m:t>𝛼</m:t>
                          </m:r>
                          <m:r>
                            <a:rPr lang="es-CR" sz="2400" i="1">
                              <a:latin typeface="Cambria Math"/>
                              <a:ea typeface="Cambria Math"/>
                            </a:rPr>
                            <m:t>,</m:t>
                          </m:r>
                          <m:r>
                            <a:rPr lang="es-CR" sz="2400" i="1">
                              <a:latin typeface="Cambria Math"/>
                              <a:ea typeface="Cambria Math"/>
                            </a:rPr>
                            <m:t>𝑘</m:t>
                          </m:r>
                          <m:r>
                            <a:rPr lang="es-CR" sz="2400" i="1">
                              <a:latin typeface="Cambria Math"/>
                              <a:ea typeface="Cambria Math"/>
                            </a:rPr>
                            <m:t>,</m:t>
                          </m:r>
                          <m:r>
                            <a:rPr lang="es-CR" sz="2400" i="1">
                              <a:latin typeface="Cambria Math"/>
                              <a:ea typeface="Cambria Math"/>
                            </a:rPr>
                            <m:t>𝑁</m:t>
                          </m:r>
                          <m:r>
                            <a:rPr lang="es-CR" sz="2400" i="1">
                              <a:latin typeface="Cambria Math"/>
                              <a:ea typeface="Cambria Math"/>
                            </a:rPr>
                            <m:t>−</m:t>
                          </m:r>
                          <m:r>
                            <a:rPr lang="es-CR" sz="2400" i="1">
                              <a:latin typeface="Cambria Math"/>
                              <a:ea typeface="Cambria Math"/>
                            </a:rPr>
                            <m:t>𝑘</m:t>
                          </m:r>
                        </m:sub>
                      </m:sSub>
                      <m:rad>
                        <m:radPr>
                          <m:degHide m:val="on"/>
                          <m:ctrlPr>
                            <a:rPr lang="es-CR" sz="2400" b="1" i="1">
                              <a:latin typeface="Cambria Math" panose="02040503050406030204" pitchFamily="18" charset="0"/>
                              <a:ea typeface="Cambria Math"/>
                            </a:rPr>
                          </m:ctrlPr>
                        </m:radPr>
                        <m:deg/>
                        <m:e>
                          <m:f>
                            <m:fPr>
                              <m:ctrlPr>
                                <a:rPr lang="es-CR" sz="2400" b="1" i="1">
                                  <a:latin typeface="Cambria Math" panose="02040503050406030204" pitchFamily="18" charset="0"/>
                                  <a:ea typeface="Cambria Math"/>
                                </a:rPr>
                              </m:ctrlPr>
                            </m:fPr>
                            <m:num>
                              <m:r>
                                <a:rPr lang="es-CR" sz="2400" b="1" i="1">
                                  <a:latin typeface="Cambria Math"/>
                                  <a:ea typeface="Cambria Math"/>
                                </a:rPr>
                                <m:t>𝑪</m:t>
                              </m:r>
                              <m:sSub>
                                <m:sSubPr>
                                  <m:ctrlPr>
                                    <a:rPr lang="es-CR" sz="2400" b="1" i="1">
                                      <a:latin typeface="Cambria Math" panose="02040503050406030204" pitchFamily="18" charset="0"/>
                                      <a:ea typeface="Cambria Math"/>
                                    </a:rPr>
                                  </m:ctrlPr>
                                </m:sSubPr>
                                <m:e>
                                  <m:r>
                                    <a:rPr lang="es-CR" sz="2400" b="1" i="1">
                                      <a:latin typeface="Cambria Math"/>
                                      <a:ea typeface="Cambria Math"/>
                                    </a:rPr>
                                    <m:t>𝑴</m:t>
                                  </m:r>
                                </m:e>
                                <m:sub>
                                  <m:r>
                                    <a:rPr lang="es-CR" sz="2400" b="1" i="1">
                                      <a:latin typeface="Cambria Math"/>
                                      <a:ea typeface="Cambria Math"/>
                                    </a:rPr>
                                    <m:t>𝒓𝒆𝒔𝒊𝒅𝒖𝒂𝒍</m:t>
                                  </m:r>
                                </m:sub>
                              </m:sSub>
                            </m:num>
                            <m:den>
                              <m:sSub>
                                <m:sSubPr>
                                  <m:ctrlPr>
                                    <a:rPr lang="es-CR" sz="2400" b="1" i="1" smtClean="0">
                                      <a:latin typeface="Cambria Math" panose="02040503050406030204" pitchFamily="18" charset="0"/>
                                      <a:ea typeface="Cambria Math"/>
                                    </a:rPr>
                                  </m:ctrlPr>
                                </m:sSubPr>
                                <m:e>
                                  <m:r>
                                    <a:rPr lang="es-CR" sz="2400" b="1" i="1">
                                      <a:latin typeface="Cambria Math"/>
                                      <a:ea typeface="Cambria Math"/>
                                    </a:rPr>
                                    <m:t>𝒏</m:t>
                                  </m:r>
                                </m:e>
                                <m:sub>
                                  <m:r>
                                    <a:rPr lang="es-CR" sz="2400" b="1" i="1" smtClean="0">
                                      <a:latin typeface="Cambria Math"/>
                                      <a:ea typeface="Cambria Math"/>
                                    </a:rPr>
                                    <m:t>𝒋</m:t>
                                  </m:r>
                                </m:sub>
                              </m:sSub>
                            </m:den>
                          </m:f>
                        </m:e>
                      </m:rad>
                    </m:oMath>
                  </m:oMathPara>
                </a14:m>
                <a:endParaRPr lang="es-CR" sz="2400" b="1" dirty="0"/>
              </a:p>
            </p:txBody>
          </p:sp>
        </mc:Choice>
        <mc:Fallback xmlns="">
          <p:sp>
            <p:nvSpPr>
              <p:cNvPr id="7" name="6 Rectángulo"/>
              <p:cNvSpPr>
                <a:spLocks noRot="1" noChangeAspect="1" noMove="1" noResize="1" noEditPoints="1" noAdjustHandles="1" noChangeArrowheads="1" noChangeShapeType="1" noTextEdit="1"/>
              </p:cNvSpPr>
              <p:nvPr/>
            </p:nvSpPr>
            <p:spPr>
              <a:xfrm>
                <a:off x="442902" y="4747170"/>
                <a:ext cx="4486250" cy="1183529"/>
              </a:xfrm>
              <a:prstGeom prst="rect">
                <a:avLst/>
              </a:prstGeom>
              <a:blipFill rotWithShape="1">
                <a:blip r:embed="rId3"/>
                <a:stretch>
                  <a:fillRect/>
                </a:stretch>
              </a:blipFill>
            </p:spPr>
            <p:txBody>
              <a:bodyPr/>
              <a:lstStyle/>
              <a:p>
                <a:r>
                  <a:rPr lang="es-CR">
                    <a:noFill/>
                  </a:rPr>
                  <a:t> </a:t>
                </a:r>
              </a:p>
            </p:txBody>
          </p:sp>
        </mc:Fallback>
      </mc:AlternateContent>
      <p:pic>
        <p:nvPicPr>
          <p:cNvPr id="9220" name="Picture 4" descr="https://i.kinja-img.com/gawker-media/image/upload/s--bKw_eFOf--/c_scale,fl_progressive,q_80,w_800/18hk1s8x3iyqxjp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1550" y="4329284"/>
            <a:ext cx="2019300" cy="20193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929209"/>
      </p:ext>
    </p:extLst>
  </p:cSld>
  <p:clrMapOvr>
    <a:masterClrMapping/>
  </p:clrMapOvr>
  <p:transition spd="slow">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165" y="944380"/>
            <a:ext cx="8908529" cy="5666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ítulo 1"/>
          <p:cNvSpPr>
            <a:spLocks noGrp="1"/>
          </p:cNvSpPr>
          <p:nvPr>
            <p:ph type="title"/>
          </p:nvPr>
        </p:nvSpPr>
        <p:spPr>
          <a:xfrm>
            <a:off x="916576" y="26125"/>
            <a:ext cx="10515600" cy="849086"/>
          </a:xfrm>
        </p:spPr>
        <p:txBody>
          <a:bodyPr/>
          <a:lstStyle/>
          <a:p>
            <a:pPr algn="ctr"/>
            <a:r>
              <a:rPr lang="es-ES" dirty="0" smtClean="0"/>
              <a:t>La diferencia de medias</a:t>
            </a:r>
            <a:endParaRPr lang="es-ES" dirty="0"/>
          </a:p>
        </p:txBody>
      </p:sp>
    </p:spTree>
    <p:extLst>
      <p:ext uri="{BB962C8B-B14F-4D97-AF65-F5344CB8AC3E}">
        <p14:creationId xmlns:p14="http://schemas.microsoft.com/office/powerpoint/2010/main" val="24600140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838200" y="80210"/>
            <a:ext cx="10515600" cy="879932"/>
          </a:xfrm>
        </p:spPr>
        <p:txBody>
          <a:bodyPr/>
          <a:lstStyle/>
          <a:p>
            <a:pPr algn="ctr"/>
            <a:r>
              <a:rPr lang="es-CR" dirty="0" smtClean="0"/>
              <a:t>Fundamentos del ANOVA</a:t>
            </a:r>
            <a:endParaRPr lang="es-ES" dirty="0"/>
          </a:p>
        </p:txBody>
      </p:sp>
      <p:pic>
        <p:nvPicPr>
          <p:cNvPr id="3074" name="Picture 2" descr="http://zoonek2.free.fr/UNIX/48_R/g5.png"/>
          <p:cNvPicPr>
            <a:picLocks noChangeAspect="1" noChangeArrowheads="1"/>
          </p:cNvPicPr>
          <p:nvPr/>
        </p:nvPicPr>
        <p:blipFill rotWithShape="1">
          <a:blip r:embed="rId2">
            <a:extLst>
              <a:ext uri="{28A0092B-C50C-407E-A947-70E740481C1C}">
                <a14:useLocalDpi xmlns:a14="http://schemas.microsoft.com/office/drawing/2010/main" val="0"/>
              </a:ext>
            </a:extLst>
          </a:blip>
          <a:srcRect l="6695" t="12794" r="18600" b="9083"/>
          <a:stretch/>
        </p:blipFill>
        <p:spPr bwMode="auto">
          <a:xfrm>
            <a:off x="420983" y="1138990"/>
            <a:ext cx="6204406" cy="540619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redondeado 5"/>
          <p:cNvSpPr/>
          <p:nvPr/>
        </p:nvSpPr>
        <p:spPr>
          <a:xfrm>
            <a:off x="7908758" y="1138990"/>
            <a:ext cx="3172326" cy="13796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400" dirty="0" smtClean="0"/>
              <a:t>Se tienen 7 poblaciones</a:t>
            </a:r>
            <a:endParaRPr lang="es-ES" sz="2400" dirty="0"/>
          </a:p>
        </p:txBody>
      </p:sp>
      <p:sp>
        <p:nvSpPr>
          <p:cNvPr id="7" name="Rectángulo redondeado 6"/>
          <p:cNvSpPr/>
          <p:nvPr/>
        </p:nvSpPr>
        <p:spPr>
          <a:xfrm>
            <a:off x="7908758" y="3130759"/>
            <a:ext cx="3172326" cy="13796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400" dirty="0" smtClean="0"/>
              <a:t>Se quiere saber si hay diferencia a nivel de las medias</a:t>
            </a:r>
            <a:endParaRPr lang="es-ES" sz="2400" dirty="0"/>
          </a:p>
        </p:txBody>
      </p:sp>
      <p:sp>
        <p:nvSpPr>
          <p:cNvPr id="8" name="Rectángulo redondeado 7"/>
          <p:cNvSpPr/>
          <p:nvPr/>
        </p:nvSpPr>
        <p:spPr>
          <a:xfrm>
            <a:off x="7908758" y="5138573"/>
            <a:ext cx="3172326" cy="13796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CR" sz="2400" dirty="0" smtClean="0"/>
              <a:t>Se debe contemplar igual la variabilidad….</a:t>
            </a:r>
            <a:endParaRPr lang="es-ES" sz="2400" dirty="0"/>
          </a:p>
        </p:txBody>
      </p:sp>
    </p:spTree>
    <p:extLst>
      <p:ext uri="{BB962C8B-B14F-4D97-AF65-F5344CB8AC3E}">
        <p14:creationId xmlns:p14="http://schemas.microsoft.com/office/powerpoint/2010/main" val="3163997976"/>
      </p:ext>
    </p:extLst>
  </p:cSld>
  <p:clrMapOvr>
    <a:masterClrMapping/>
  </p:clrMapOvr>
  <p:transition spd="med">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6725" y="985839"/>
            <a:ext cx="7962900" cy="5672136"/>
          </a:xfrm>
        </p:spPr>
        <p:txBody>
          <a:bodyPr>
            <a:normAutofit lnSpcReduction="10000"/>
          </a:bodyPr>
          <a:lstStyle/>
          <a:p>
            <a:r>
              <a:rPr lang="es-CR" sz="2400" dirty="0" smtClean="0"/>
              <a:t>De acuerdo al análisis de diferencia de medias, se puede ver que:</a:t>
            </a:r>
          </a:p>
          <a:p>
            <a:endParaRPr lang="es-CR" sz="2400" dirty="0"/>
          </a:p>
          <a:p>
            <a:pPr marL="457200" indent="-457200">
              <a:buAutoNum type="arabicPeriod"/>
            </a:pPr>
            <a:r>
              <a:rPr lang="es-CR" sz="2400" dirty="0" smtClean="0"/>
              <a:t>Se presentaron diferencias en las medias de los pesos para las dietas DOC-CA contra la WKY.</a:t>
            </a:r>
          </a:p>
          <a:p>
            <a:pPr marL="457200" indent="-457200">
              <a:buAutoNum type="arabicPeriod"/>
            </a:pPr>
            <a:endParaRPr lang="es-CR" sz="2400" dirty="0"/>
          </a:p>
          <a:p>
            <a:pPr marL="457200" indent="-457200">
              <a:buAutoNum type="arabicPeriod"/>
            </a:pPr>
            <a:r>
              <a:rPr lang="es-CR" sz="2400" dirty="0" smtClean="0"/>
              <a:t>Se presentaron </a:t>
            </a:r>
            <a:r>
              <a:rPr lang="es-CR" sz="2400" dirty="0"/>
              <a:t>diferencias en las medias de los pesos </a:t>
            </a:r>
            <a:r>
              <a:rPr lang="es-CR" sz="2400" dirty="0" smtClean="0"/>
              <a:t>para las dietas de DOC contra WKY.</a:t>
            </a:r>
          </a:p>
          <a:p>
            <a:pPr marL="457200" indent="-457200">
              <a:buAutoNum type="arabicPeriod"/>
            </a:pPr>
            <a:endParaRPr lang="es-CR" sz="2400" dirty="0"/>
          </a:p>
          <a:p>
            <a:pPr marL="457200" indent="-457200">
              <a:buAutoNum type="arabicPeriod"/>
            </a:pPr>
            <a:r>
              <a:rPr lang="es-CR" sz="2400" dirty="0" smtClean="0"/>
              <a:t>Se </a:t>
            </a:r>
            <a:r>
              <a:rPr lang="es-CR" sz="2400" dirty="0"/>
              <a:t>presentaron diferencias en las medias de los pesos para las dietas </a:t>
            </a:r>
            <a:r>
              <a:rPr lang="es-CR" sz="2400" dirty="0" smtClean="0"/>
              <a:t>WKY-CA y WKY.</a:t>
            </a:r>
          </a:p>
          <a:p>
            <a:pPr marL="457200" indent="-457200">
              <a:buAutoNum type="arabicPeriod"/>
            </a:pPr>
            <a:endParaRPr lang="es-CR" sz="2400" dirty="0"/>
          </a:p>
          <a:p>
            <a:r>
              <a:rPr lang="es-CR" sz="2400" dirty="0" smtClean="0"/>
              <a:t>En conclusión, la dieta WKY es la que presenta diferencia del peso promedio respecto a los otros métodos.</a:t>
            </a:r>
            <a:endParaRPr lang="es-CR" sz="2400" dirty="0"/>
          </a:p>
        </p:txBody>
      </p:sp>
      <p:sp>
        <p:nvSpPr>
          <p:cNvPr id="4" name="Título 1"/>
          <p:cNvSpPr>
            <a:spLocks noGrp="1"/>
          </p:cNvSpPr>
          <p:nvPr>
            <p:ph type="title"/>
          </p:nvPr>
        </p:nvSpPr>
        <p:spPr>
          <a:xfrm>
            <a:off x="916576" y="26125"/>
            <a:ext cx="10515600" cy="849086"/>
          </a:xfrm>
        </p:spPr>
        <p:txBody>
          <a:bodyPr/>
          <a:lstStyle/>
          <a:p>
            <a:pPr algn="ctr"/>
            <a:r>
              <a:rPr lang="es-ES" dirty="0" smtClean="0"/>
              <a:t>La diferencia de medias</a:t>
            </a:r>
            <a:endParaRPr lang="es-ES" dirty="0"/>
          </a:p>
        </p:txBody>
      </p:sp>
      <p:pic>
        <p:nvPicPr>
          <p:cNvPr id="10242" name="Picture 2" descr="http://queensolis.ucoz.net/_nw/0/690591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939" y="4257675"/>
            <a:ext cx="2857500" cy="21431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4" name="Picture 4" descr="http://1.bp.blogspot.com/_73rtJv0f5GU/TIuJEdRqHxI/AAAAAAAAAIU/n5yQrk6PEww/s400/1vs1n.png"/>
          <p:cNvPicPr>
            <a:picLocks noChangeAspect="1" noChangeArrowheads="1"/>
          </p:cNvPicPr>
          <p:nvPr/>
        </p:nvPicPr>
        <p:blipFill rotWithShape="1">
          <a:blip r:embed="rId3">
            <a:extLst>
              <a:ext uri="{28A0092B-C50C-407E-A947-70E740481C1C}">
                <a14:useLocalDpi xmlns:a14="http://schemas.microsoft.com/office/drawing/2010/main" val="0"/>
              </a:ext>
            </a:extLst>
          </a:blip>
          <a:srcRect l="21725" t="22367" r="22409" b="12314"/>
          <a:stretch/>
        </p:blipFill>
        <p:spPr bwMode="auto">
          <a:xfrm>
            <a:off x="8471369" y="1157288"/>
            <a:ext cx="3456639" cy="224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947676"/>
      </p:ext>
    </p:extLst>
  </p:cSld>
  <p:clrMapOvr>
    <a:masterClrMapping/>
  </p:clrMapOvr>
  <p:transition spd="slow">
    <p:randomBar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23838" y="1497012"/>
            <a:ext cx="8905875" cy="4975225"/>
          </a:xfrm>
        </p:spPr>
        <p:txBody>
          <a:bodyPr/>
          <a:lstStyle/>
          <a:p>
            <a:r>
              <a:rPr lang="es-CR" dirty="0" smtClean="0"/>
              <a:t>Realice la diferencia de medias para el caso del </a:t>
            </a:r>
            <a:r>
              <a:rPr lang="es-CR" i="1" dirty="0" err="1"/>
              <a:t>StreptocoCI</a:t>
            </a:r>
            <a:r>
              <a:rPr lang="es-CR" i="1" dirty="0"/>
              <a:t> US </a:t>
            </a:r>
            <a:r>
              <a:rPr lang="es-CR" i="1" dirty="0" err="1"/>
              <a:t>pneumoniae</a:t>
            </a:r>
            <a:r>
              <a:rPr lang="es-CR" i="1" dirty="0"/>
              <a:t> </a:t>
            </a:r>
            <a:r>
              <a:rPr lang="es-CR" dirty="0"/>
              <a:t>de los pulmones de ratones …</a:t>
            </a:r>
            <a:endParaRPr lang="es-CR" dirty="0" smtClean="0"/>
          </a:p>
          <a:p>
            <a:endParaRPr lang="es-CR" dirty="0"/>
          </a:p>
          <a:p>
            <a:r>
              <a:rPr lang="es-CR" dirty="0" smtClean="0"/>
              <a:t>Realice la diferencia de medias para el caso del nivel de depresión en los pacientes….</a:t>
            </a:r>
          </a:p>
          <a:p>
            <a:endParaRPr lang="es-CR" dirty="0"/>
          </a:p>
          <a:p>
            <a:endParaRPr lang="es-CR" dirty="0" smtClean="0"/>
          </a:p>
          <a:p>
            <a:r>
              <a:rPr lang="es-CR" dirty="0" smtClean="0"/>
              <a:t>¿Que fue lo que se observó en cada caso?</a:t>
            </a:r>
          </a:p>
          <a:p>
            <a:endParaRPr lang="es-CR" dirty="0"/>
          </a:p>
        </p:txBody>
      </p:sp>
      <p:sp>
        <p:nvSpPr>
          <p:cNvPr id="4" name="Título 1"/>
          <p:cNvSpPr>
            <a:spLocks noGrp="1"/>
          </p:cNvSpPr>
          <p:nvPr>
            <p:ph type="title"/>
          </p:nvPr>
        </p:nvSpPr>
        <p:spPr>
          <a:xfrm>
            <a:off x="916576" y="126141"/>
            <a:ext cx="10515600" cy="849086"/>
          </a:xfrm>
        </p:spPr>
        <p:txBody>
          <a:bodyPr/>
          <a:lstStyle/>
          <a:p>
            <a:pPr algn="ctr"/>
            <a:r>
              <a:rPr lang="es-ES" dirty="0" smtClean="0"/>
              <a:t>La diferencia de medias</a:t>
            </a:r>
            <a:endParaRPr lang="es-ES" dirty="0"/>
          </a:p>
        </p:txBody>
      </p:sp>
      <p:pic>
        <p:nvPicPr>
          <p:cNvPr id="11266" name="Picture 2" descr="http://www.transatlanticbusiness.org/wp-content/uploads/2014/05/Working-Group.jpg"/>
          <p:cNvPicPr>
            <a:picLocks noChangeAspect="1" noChangeArrowheads="1"/>
          </p:cNvPicPr>
          <p:nvPr/>
        </p:nvPicPr>
        <p:blipFill rotWithShape="1">
          <a:blip r:embed="rId2">
            <a:extLst>
              <a:ext uri="{28A0092B-C50C-407E-A947-70E740481C1C}">
                <a14:useLocalDpi xmlns:a14="http://schemas.microsoft.com/office/drawing/2010/main" val="0"/>
              </a:ext>
            </a:extLst>
          </a:blip>
          <a:srcRect t="12811"/>
          <a:stretch/>
        </p:blipFill>
        <p:spPr bwMode="auto">
          <a:xfrm>
            <a:off x="6972300" y="3508846"/>
            <a:ext cx="5057775" cy="303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726028"/>
      </p:ext>
    </p:extLst>
  </p:cSld>
  <p:clrMapOvr>
    <a:masterClrMapping/>
  </p:clrMapOvr>
  <p:transition spd="slow">
    <p:randomBar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288" y="133113"/>
            <a:ext cx="10515600" cy="863174"/>
          </a:xfrm>
        </p:spPr>
        <p:txBody>
          <a:bodyPr/>
          <a:lstStyle/>
          <a:p>
            <a:pPr algn="ctr"/>
            <a:r>
              <a:rPr lang="es-CR" dirty="0" smtClean="0"/>
              <a:t>Índice</a:t>
            </a:r>
            <a:endParaRPr lang="es-ES" dirty="0"/>
          </a:p>
        </p:txBody>
      </p:sp>
      <p:sp>
        <p:nvSpPr>
          <p:cNvPr id="4" name="Elipse 3"/>
          <p:cNvSpPr/>
          <p:nvPr/>
        </p:nvSpPr>
        <p:spPr>
          <a:xfrm>
            <a:off x="450376" y="1282889"/>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a:t>
            </a:r>
            <a:endParaRPr lang="es-ES" dirty="0"/>
          </a:p>
        </p:txBody>
      </p:sp>
      <p:sp>
        <p:nvSpPr>
          <p:cNvPr id="5" name="Elipse 4"/>
          <p:cNvSpPr/>
          <p:nvPr/>
        </p:nvSpPr>
        <p:spPr>
          <a:xfrm>
            <a:off x="450376" y="3407936"/>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2</a:t>
            </a:r>
            <a:endParaRPr lang="es-ES" dirty="0"/>
          </a:p>
        </p:txBody>
      </p:sp>
      <p:sp>
        <p:nvSpPr>
          <p:cNvPr id="6" name="Elipse 5"/>
          <p:cNvSpPr/>
          <p:nvPr/>
        </p:nvSpPr>
        <p:spPr>
          <a:xfrm>
            <a:off x="450376" y="5532983"/>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3</a:t>
            </a:r>
            <a:endParaRPr lang="es-ES" dirty="0"/>
          </a:p>
        </p:txBody>
      </p:sp>
      <p:sp>
        <p:nvSpPr>
          <p:cNvPr id="7" name="Elipse 6"/>
          <p:cNvSpPr/>
          <p:nvPr/>
        </p:nvSpPr>
        <p:spPr>
          <a:xfrm>
            <a:off x="5902088" y="1282889"/>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4</a:t>
            </a:r>
            <a:endParaRPr lang="es-ES" dirty="0"/>
          </a:p>
        </p:txBody>
      </p:sp>
      <p:sp>
        <p:nvSpPr>
          <p:cNvPr id="10" name="Rectángulo redondeado 9"/>
          <p:cNvSpPr/>
          <p:nvPr/>
        </p:nvSpPr>
        <p:spPr>
          <a:xfrm>
            <a:off x="2238233" y="1357952"/>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Fundamentos del ANOVA</a:t>
            </a:r>
            <a:endParaRPr lang="es-ES" dirty="0"/>
          </a:p>
        </p:txBody>
      </p:sp>
      <p:sp>
        <p:nvSpPr>
          <p:cNvPr id="11" name="Rectángulo redondeado 10"/>
          <p:cNvSpPr/>
          <p:nvPr/>
        </p:nvSpPr>
        <p:spPr>
          <a:xfrm>
            <a:off x="2238232" y="5532983"/>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Diseño de una vía o completamente aleatorizado</a:t>
            </a:r>
            <a:endParaRPr lang="es-ES" dirty="0"/>
          </a:p>
        </p:txBody>
      </p:sp>
      <p:sp>
        <p:nvSpPr>
          <p:cNvPr id="12" name="Rectángulo redondeado 11"/>
          <p:cNvSpPr/>
          <p:nvPr/>
        </p:nvSpPr>
        <p:spPr>
          <a:xfrm>
            <a:off x="2238232" y="3482999"/>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Etapas de un ANOVA</a:t>
            </a:r>
            <a:endParaRPr lang="es-ES" dirty="0"/>
          </a:p>
        </p:txBody>
      </p:sp>
      <p:sp>
        <p:nvSpPr>
          <p:cNvPr id="14" name="Rectángulo redondeado 13"/>
          <p:cNvSpPr/>
          <p:nvPr/>
        </p:nvSpPr>
        <p:spPr>
          <a:xfrm>
            <a:off x="8375744" y="1357952"/>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Diferencia de medias</a:t>
            </a:r>
            <a:endParaRPr lang="es-ES" dirty="0"/>
          </a:p>
        </p:txBody>
      </p:sp>
      <p:sp>
        <p:nvSpPr>
          <p:cNvPr id="17" name="Elipse 16"/>
          <p:cNvSpPr/>
          <p:nvPr/>
        </p:nvSpPr>
        <p:spPr>
          <a:xfrm>
            <a:off x="5902088" y="3407936"/>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5</a:t>
            </a:r>
            <a:endParaRPr lang="es-ES" dirty="0"/>
          </a:p>
        </p:txBody>
      </p:sp>
      <p:sp>
        <p:nvSpPr>
          <p:cNvPr id="18" name="Rectángulo redondeado 17"/>
          <p:cNvSpPr/>
          <p:nvPr/>
        </p:nvSpPr>
        <p:spPr>
          <a:xfrm>
            <a:off x="8375744" y="3482999"/>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Otros diseños</a:t>
            </a:r>
            <a:endParaRPr lang="es-ES" dirty="0"/>
          </a:p>
        </p:txBody>
      </p:sp>
    </p:spTree>
    <p:extLst>
      <p:ext uri="{BB962C8B-B14F-4D97-AF65-F5344CB8AC3E}">
        <p14:creationId xmlns:p14="http://schemas.microsoft.com/office/powerpoint/2010/main" val="4106848789"/>
      </p:ext>
    </p:extLst>
  </p:cSld>
  <p:clrMapOvr>
    <a:masterClrMapping/>
  </p:clrMapOvr>
  <p:transition spd="slow">
    <p:randomBar dir="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0100" y="161925"/>
            <a:ext cx="10515600" cy="1052513"/>
          </a:xfrm>
        </p:spPr>
        <p:txBody>
          <a:bodyPr/>
          <a:lstStyle/>
          <a:p>
            <a:pPr algn="ctr"/>
            <a:r>
              <a:rPr lang="es-ES" dirty="0" smtClean="0"/>
              <a:t>Otros diseños </a:t>
            </a:r>
            <a:endParaRPr lang="es-ES" dirty="0"/>
          </a:p>
        </p:txBody>
      </p:sp>
      <p:sp>
        <p:nvSpPr>
          <p:cNvPr id="3" name="Marcador de contenido 2"/>
          <p:cNvSpPr>
            <a:spLocks noGrp="1"/>
          </p:cNvSpPr>
          <p:nvPr>
            <p:ph idx="1"/>
          </p:nvPr>
        </p:nvSpPr>
        <p:spPr>
          <a:xfrm>
            <a:off x="142875" y="1361167"/>
            <a:ext cx="8558213" cy="5311096"/>
          </a:xfrm>
        </p:spPr>
        <p:txBody>
          <a:bodyPr>
            <a:normAutofit/>
          </a:bodyPr>
          <a:lstStyle/>
          <a:p>
            <a:pPr algn="just"/>
            <a:r>
              <a:rPr lang="es-ES" sz="2400" dirty="0" smtClean="0"/>
              <a:t>Se acaba de estudiar el análisis de variancia cuando un factor posee 3 </a:t>
            </a:r>
            <a:r>
              <a:rPr lang="es-ES" sz="2400" dirty="0" err="1" smtClean="0"/>
              <a:t>ó</a:t>
            </a:r>
            <a:r>
              <a:rPr lang="es-ES" sz="2400" dirty="0" smtClean="0"/>
              <a:t> más comparaciones.</a:t>
            </a:r>
          </a:p>
          <a:p>
            <a:pPr algn="just"/>
            <a:endParaRPr lang="es-ES" sz="2400" dirty="0"/>
          </a:p>
          <a:p>
            <a:pPr algn="just"/>
            <a:r>
              <a:rPr lang="es-ES" sz="2400" dirty="0" smtClean="0"/>
              <a:t>Pero supóngase que se quiere investigar la diferencia de medias para el caso que se quiera controlar por otro variable, sin embargo no nos interesa conocer el efecto de la variable control.</a:t>
            </a:r>
          </a:p>
          <a:p>
            <a:pPr algn="just"/>
            <a:endParaRPr lang="es-ES" sz="2400" dirty="0"/>
          </a:p>
          <a:p>
            <a:pPr algn="just"/>
            <a:r>
              <a:rPr lang="es-ES" sz="2400" dirty="0" smtClean="0"/>
              <a:t>También, si quisiéramos analizar datos que poseen una correlación, y se toman mediciones para más de dos periodos.</a:t>
            </a:r>
          </a:p>
          <a:p>
            <a:pPr algn="just"/>
            <a:endParaRPr lang="es-ES" sz="2400" dirty="0"/>
          </a:p>
          <a:p>
            <a:pPr algn="just"/>
            <a:r>
              <a:rPr lang="es-ES" sz="2400" dirty="0" smtClean="0"/>
              <a:t>En vez de tener un solo tratamiento, poseemos 2 o más tratamientos. </a:t>
            </a:r>
            <a:endParaRPr lang="es-ES" sz="2400" dirty="0"/>
          </a:p>
          <a:p>
            <a:pPr marL="0" indent="0" algn="just">
              <a:buNone/>
            </a:pPr>
            <a:endParaRPr lang="es-ES" sz="2400" dirty="0"/>
          </a:p>
        </p:txBody>
      </p:sp>
      <p:pic>
        <p:nvPicPr>
          <p:cNvPr id="12290" name="Picture 2" descr="http://theanalysisfactor.com/images/equation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000" y="1690688"/>
            <a:ext cx="248602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passel.unl.edu/Image/MalosettiMarcos1129931882/Intro%20Experimental%20Design/slide%2018%20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0" y="4794248"/>
            <a:ext cx="2628900" cy="70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15781"/>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0955" y="982645"/>
            <a:ext cx="9148770" cy="5761056"/>
          </a:xfrm>
        </p:spPr>
        <p:txBody>
          <a:bodyPr>
            <a:normAutofit/>
          </a:bodyPr>
          <a:lstStyle/>
          <a:p>
            <a:pPr algn="just"/>
            <a:r>
              <a:rPr lang="es-CR" sz="2400" dirty="0" smtClean="0"/>
              <a:t>El diseño por bloques completos y aleatorizados es un diseño en el que las unidades a las que se aplican los tratamientos son subdivididas en grupos homogéneos llamados </a:t>
            </a:r>
            <a:r>
              <a:rPr lang="es-CR" sz="2400" b="1" i="1" dirty="0" smtClean="0"/>
              <a:t>bloques</a:t>
            </a:r>
            <a:r>
              <a:rPr lang="es-CR" sz="2400" i="1" dirty="0" smtClean="0"/>
              <a:t>. </a:t>
            </a:r>
            <a:r>
              <a:rPr lang="es-CR" sz="2400" dirty="0" smtClean="0"/>
              <a:t>El número de unidades de experimentación en un bloque es igual al numero de tratamientos en estudio. </a:t>
            </a:r>
          </a:p>
          <a:p>
            <a:pPr algn="just"/>
            <a:endParaRPr lang="es-CR" sz="2400" dirty="0" smtClean="0"/>
          </a:p>
          <a:p>
            <a:r>
              <a:rPr lang="es-CR" sz="2400" dirty="0" smtClean="0"/>
              <a:t>El objetivo al utilizar el diseño por bloques es aislar y eliminar del término de error la variación atribuible a los bloques, y asegurar que las medias del tratamiento estén libres de los efectos del bloque, y así disminuir el efecto del error. Su modelo es:</a:t>
            </a:r>
          </a:p>
          <a:p>
            <a:endParaRPr lang="es-CR" sz="2400" dirty="0" smtClean="0"/>
          </a:p>
          <a:p>
            <a:endParaRPr lang="es-CR" sz="2400" dirty="0" smtClean="0"/>
          </a:p>
        </p:txBody>
      </p:sp>
      <p:sp>
        <p:nvSpPr>
          <p:cNvPr id="4" name="Título 1"/>
          <p:cNvSpPr>
            <a:spLocks noGrp="1"/>
          </p:cNvSpPr>
          <p:nvPr>
            <p:ph type="title"/>
          </p:nvPr>
        </p:nvSpPr>
        <p:spPr>
          <a:xfrm>
            <a:off x="152400" y="14281"/>
            <a:ext cx="11791950" cy="800101"/>
          </a:xfrm>
        </p:spPr>
        <p:txBody>
          <a:bodyPr/>
          <a:lstStyle/>
          <a:p>
            <a:pPr algn="ctr"/>
            <a:r>
              <a:rPr lang="es-ES" dirty="0" smtClean="0"/>
              <a:t>Otros diseños: bloques completos y aleatorizados </a:t>
            </a:r>
            <a:endParaRPr lang="es-ES" dirty="0"/>
          </a:p>
        </p:txBody>
      </p:sp>
      <mc:AlternateContent xmlns:mc="http://schemas.openxmlformats.org/markup-compatibility/2006" xmlns:a14="http://schemas.microsoft.com/office/drawing/2010/main">
        <mc:Choice Requires="a14">
          <p:sp>
            <p:nvSpPr>
              <p:cNvPr id="5" name="4 Rectángulo"/>
              <p:cNvSpPr/>
              <p:nvPr/>
            </p:nvSpPr>
            <p:spPr>
              <a:xfrm>
                <a:off x="561975" y="4997592"/>
                <a:ext cx="4010025" cy="10042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R" sz="3200" i="1">
                              <a:latin typeface="Cambria Math" panose="02040503050406030204" pitchFamily="18" charset="0"/>
                            </a:rPr>
                          </m:ctrlPr>
                        </m:sSubPr>
                        <m:e>
                          <m:r>
                            <a:rPr lang="es-CR" sz="3200" i="1">
                              <a:latin typeface="Cambria Math" panose="02040503050406030204" pitchFamily="18" charset="0"/>
                            </a:rPr>
                            <m:t>𝑥</m:t>
                          </m:r>
                        </m:e>
                        <m:sub>
                          <m:r>
                            <a:rPr lang="es-CR" sz="3200" i="1">
                              <a:latin typeface="Cambria Math" panose="02040503050406030204" pitchFamily="18" charset="0"/>
                            </a:rPr>
                            <m:t>𝑖𝑗</m:t>
                          </m:r>
                        </m:sub>
                      </m:sSub>
                      <m:r>
                        <a:rPr lang="es-CR" sz="3200" i="1">
                          <a:latin typeface="Cambria Math" panose="02040503050406030204" pitchFamily="18" charset="0"/>
                        </a:rPr>
                        <m:t>= </m:t>
                      </m:r>
                      <m:r>
                        <a:rPr lang="es-CR" sz="3200" i="1">
                          <a:latin typeface="Cambria Math" panose="02040503050406030204" pitchFamily="18" charset="0"/>
                        </a:rPr>
                        <m:t>𝜇</m:t>
                      </m:r>
                      <m:r>
                        <a:rPr lang="es-CR" sz="3200" i="1">
                          <a:latin typeface="Cambria Math" panose="02040503050406030204" pitchFamily="18" charset="0"/>
                        </a:rPr>
                        <m:t>+</m:t>
                      </m:r>
                      <m:sSub>
                        <m:sSubPr>
                          <m:ctrlPr>
                            <a:rPr lang="es-CR" sz="3200" i="1">
                              <a:latin typeface="Cambria Math" panose="02040503050406030204" pitchFamily="18" charset="0"/>
                            </a:rPr>
                          </m:ctrlPr>
                        </m:sSubPr>
                        <m:e>
                          <m:r>
                            <a:rPr lang="es-CR" sz="3200" i="1">
                              <a:latin typeface="Cambria Math" panose="02040503050406030204" pitchFamily="18" charset="0"/>
                            </a:rPr>
                            <m:t>𝛽</m:t>
                          </m:r>
                        </m:e>
                        <m:sub>
                          <m:r>
                            <a:rPr lang="es-CR" sz="3200" i="1">
                              <a:latin typeface="Cambria Math" panose="02040503050406030204" pitchFamily="18" charset="0"/>
                            </a:rPr>
                            <m:t>𝑖</m:t>
                          </m:r>
                        </m:sub>
                      </m:sSub>
                      <m:r>
                        <a:rPr lang="es-CR" sz="3200" i="1">
                          <a:latin typeface="Cambria Math" panose="02040503050406030204" pitchFamily="18" charset="0"/>
                        </a:rPr>
                        <m:t>+</m:t>
                      </m:r>
                      <m:sSub>
                        <m:sSubPr>
                          <m:ctrlPr>
                            <a:rPr lang="es-CR" sz="3200" i="1">
                              <a:latin typeface="Cambria Math" panose="02040503050406030204" pitchFamily="18" charset="0"/>
                            </a:rPr>
                          </m:ctrlPr>
                        </m:sSubPr>
                        <m:e>
                          <m:r>
                            <a:rPr lang="es-CR" sz="3200" i="1">
                              <a:latin typeface="Cambria Math" panose="02040503050406030204" pitchFamily="18" charset="0"/>
                            </a:rPr>
                            <m:t>𝜏</m:t>
                          </m:r>
                        </m:e>
                        <m:sub>
                          <m:r>
                            <a:rPr lang="es-CR" sz="3200" i="1">
                              <a:latin typeface="Cambria Math" panose="02040503050406030204" pitchFamily="18" charset="0"/>
                            </a:rPr>
                            <m:t>𝑗</m:t>
                          </m:r>
                        </m:sub>
                      </m:sSub>
                      <m:r>
                        <a:rPr lang="es-CR" sz="3200" i="1">
                          <a:latin typeface="Cambria Math" panose="02040503050406030204" pitchFamily="18" charset="0"/>
                        </a:rPr>
                        <m:t>+</m:t>
                      </m:r>
                      <m:sSub>
                        <m:sSubPr>
                          <m:ctrlPr>
                            <a:rPr lang="es-CR" sz="3200" i="1">
                              <a:latin typeface="Cambria Math" panose="02040503050406030204" pitchFamily="18" charset="0"/>
                            </a:rPr>
                          </m:ctrlPr>
                        </m:sSubPr>
                        <m:e>
                          <m:r>
                            <a:rPr lang="es-CR" sz="3200" i="1">
                              <a:latin typeface="Cambria Math" panose="02040503050406030204" pitchFamily="18" charset="0"/>
                            </a:rPr>
                            <m:t>𝜀</m:t>
                          </m:r>
                        </m:e>
                        <m:sub>
                          <m:r>
                            <a:rPr lang="es-CR" sz="3200" i="1">
                              <a:latin typeface="Cambria Math" panose="02040503050406030204" pitchFamily="18" charset="0"/>
                            </a:rPr>
                            <m:t>𝑖𝑗</m:t>
                          </m:r>
                        </m:sub>
                      </m:sSub>
                    </m:oMath>
                    <m:oMath xmlns:m="http://schemas.openxmlformats.org/officeDocument/2006/math">
                      <m:r>
                        <a:rPr lang="es-CR" sz="2400" i="1">
                          <a:latin typeface="Cambria Math" panose="02040503050406030204" pitchFamily="18" charset="0"/>
                        </a:rPr>
                        <m:t>𝑖</m:t>
                      </m:r>
                      <m:r>
                        <a:rPr lang="es-CR" sz="2400" i="1">
                          <a:latin typeface="Cambria Math" panose="02040503050406030204" pitchFamily="18" charset="0"/>
                        </a:rPr>
                        <m:t>=1,2,…,</m:t>
                      </m:r>
                      <m:r>
                        <a:rPr lang="es-CR" sz="2400" i="1">
                          <a:latin typeface="Cambria Math" panose="02040503050406030204" pitchFamily="18" charset="0"/>
                        </a:rPr>
                        <m:t>𝑛</m:t>
                      </m:r>
                      <m:r>
                        <a:rPr lang="es-CR" sz="2400" i="1">
                          <a:latin typeface="Cambria Math" panose="02040503050406030204" pitchFamily="18" charset="0"/>
                        </a:rPr>
                        <m:t>;  </m:t>
                      </m:r>
                      <m:r>
                        <a:rPr lang="es-CR" sz="2400" i="1">
                          <a:latin typeface="Cambria Math" panose="02040503050406030204" pitchFamily="18" charset="0"/>
                        </a:rPr>
                        <m:t>𝑗</m:t>
                      </m:r>
                      <m:r>
                        <a:rPr lang="es-CR" sz="2400" i="1">
                          <a:latin typeface="Cambria Math" panose="02040503050406030204" pitchFamily="18" charset="0"/>
                        </a:rPr>
                        <m:t>=1,2,…</m:t>
                      </m:r>
                      <m:r>
                        <a:rPr lang="es-CR" sz="2400" i="1">
                          <a:latin typeface="Cambria Math" panose="02040503050406030204" pitchFamily="18" charset="0"/>
                        </a:rPr>
                        <m:t>𝑘</m:t>
                      </m:r>
                    </m:oMath>
                  </m:oMathPara>
                </a14:m>
                <a:endParaRPr lang="es-CR" sz="2400" dirty="0"/>
              </a:p>
            </p:txBody>
          </p:sp>
        </mc:Choice>
        <mc:Fallback xmlns="">
          <p:sp>
            <p:nvSpPr>
              <p:cNvPr id="5" name="4 Rectángulo"/>
              <p:cNvSpPr>
                <a:spLocks noRot="1" noChangeAspect="1" noMove="1" noResize="1" noEditPoints="1" noAdjustHandles="1" noChangeArrowheads="1" noChangeShapeType="1" noTextEdit="1"/>
              </p:cNvSpPr>
              <p:nvPr/>
            </p:nvSpPr>
            <p:spPr>
              <a:xfrm>
                <a:off x="561975" y="4997592"/>
                <a:ext cx="4010025" cy="1004249"/>
              </a:xfrm>
              <a:prstGeom prst="rect">
                <a:avLst/>
              </a:prstGeom>
              <a:blipFill rotWithShape="1">
                <a:blip r:embed="rId2"/>
                <a:stretch>
                  <a:fillRect b="-6667"/>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5 Rectángulo"/>
              <p:cNvSpPr/>
              <p:nvPr/>
            </p:nvSpPr>
            <p:spPr>
              <a:xfrm>
                <a:off x="5062539" y="4997592"/>
                <a:ext cx="4095749" cy="1584216"/>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𝒙</m:t>
                          </m:r>
                        </m:e>
                        <m:sub>
                          <m:r>
                            <a:rPr lang="es-CR" b="1" i="1">
                              <a:latin typeface="Cambria Math" panose="02040503050406030204" pitchFamily="18" charset="0"/>
                            </a:rPr>
                            <m:t>𝒊𝒋</m:t>
                          </m:r>
                        </m:sub>
                      </m:sSub>
                      <m:r>
                        <a:rPr lang="es-CR" i="1">
                          <a:latin typeface="Cambria Math" panose="02040503050406030204" pitchFamily="18" charset="0"/>
                        </a:rPr>
                        <m:t> </m:t>
                      </m:r>
                      <m:r>
                        <a:rPr lang="es-CR" i="1">
                          <a:latin typeface="Cambria Math" panose="02040503050406030204" pitchFamily="18" charset="0"/>
                        </a:rPr>
                        <m:t>𝑒𝑠</m:t>
                      </m:r>
                      <m:r>
                        <a:rPr lang="es-CR" i="1">
                          <a:latin typeface="Cambria Math" panose="02040503050406030204" pitchFamily="18" charset="0"/>
                        </a:rPr>
                        <m:t> </m:t>
                      </m:r>
                      <m:r>
                        <a:rPr lang="es-CR" i="1">
                          <a:latin typeface="Cambria Math" panose="02040503050406030204" pitchFamily="18" charset="0"/>
                        </a:rPr>
                        <m:t>𝑒𝑙</m:t>
                      </m:r>
                      <m:r>
                        <a:rPr lang="es-CR" i="1">
                          <a:latin typeface="Cambria Math" panose="02040503050406030204" pitchFamily="18" charset="0"/>
                        </a:rPr>
                        <m:t> </m:t>
                      </m:r>
                      <m:r>
                        <a:rPr lang="es-CR" i="1">
                          <a:latin typeface="Cambria Math" panose="02040503050406030204" pitchFamily="18" charset="0"/>
                        </a:rPr>
                        <m:t>𝑣𝑎𝑙𝑜𝑟</m:t>
                      </m:r>
                      <m:r>
                        <a:rPr lang="es-CR" i="1">
                          <a:latin typeface="Cambria Math" panose="02040503050406030204" pitchFamily="18" charset="0"/>
                        </a:rPr>
                        <m:t> </m:t>
                      </m:r>
                      <m:r>
                        <a:rPr lang="es-CR" i="1">
                          <a:latin typeface="Cambria Math" panose="02040503050406030204" pitchFamily="18" charset="0"/>
                        </a:rPr>
                        <m:t>𝑑𝑒</m:t>
                      </m:r>
                      <m:r>
                        <a:rPr lang="es-CR" i="1">
                          <a:latin typeface="Cambria Math" panose="02040503050406030204" pitchFamily="18" charset="0"/>
                        </a:rPr>
                        <m:t> </m:t>
                      </m:r>
                      <m:r>
                        <a:rPr lang="es-CR" i="1">
                          <a:latin typeface="Cambria Math" panose="02040503050406030204" pitchFamily="18" charset="0"/>
                        </a:rPr>
                        <m:t>𝑢𝑛𝑎</m:t>
                      </m:r>
                      <m:r>
                        <a:rPr lang="es-CR" i="1">
                          <a:latin typeface="Cambria Math" panose="02040503050406030204" pitchFamily="18" charset="0"/>
                        </a:rPr>
                        <m:t> </m:t>
                      </m:r>
                      <m:r>
                        <a:rPr lang="es-CR" i="1">
                          <a:latin typeface="Cambria Math" panose="02040503050406030204" pitchFamily="18" charset="0"/>
                        </a:rPr>
                        <m:t>𝑜𝑏𝑠𝑒𝑟𝑣𝑎𝑐𝑖</m:t>
                      </m:r>
                      <m:r>
                        <a:rPr lang="es-CR" i="1">
                          <a:latin typeface="Cambria Math" panose="02040503050406030204" pitchFamily="18" charset="0"/>
                        </a:rPr>
                        <m:t>ó</m:t>
                      </m:r>
                      <m:r>
                        <a:rPr lang="es-CR" i="1">
                          <a:latin typeface="Cambria Math" panose="02040503050406030204" pitchFamily="18" charset="0"/>
                        </a:rPr>
                        <m:t>𝑛</m:t>
                      </m:r>
                    </m:oMath>
                  </m:oMathPara>
                </a14:m>
                <a:endParaRPr lang="es-CR" dirty="0"/>
              </a:p>
              <a:p>
                <a:pPr algn="just"/>
                <a14:m>
                  <m:oMathPara xmlns:m="http://schemas.openxmlformats.org/officeDocument/2006/math">
                    <m:oMathParaPr>
                      <m:jc m:val="centerGroup"/>
                    </m:oMathParaPr>
                    <m:oMath xmlns:m="http://schemas.openxmlformats.org/officeDocument/2006/math">
                      <m:r>
                        <a:rPr lang="es-CR" b="1" i="1">
                          <a:latin typeface="Cambria Math" panose="02040503050406030204" pitchFamily="18" charset="0"/>
                        </a:rPr>
                        <m:t>𝝁</m:t>
                      </m:r>
                      <m:r>
                        <a:rPr lang="es-CR" i="1">
                          <a:latin typeface="Cambria Math" panose="02040503050406030204" pitchFamily="18" charset="0"/>
                        </a:rPr>
                        <m:t> </m:t>
                      </m:r>
                      <m:r>
                        <a:rPr lang="es-CR" i="1">
                          <a:latin typeface="Cambria Math" panose="02040503050406030204" pitchFamily="18" charset="0"/>
                        </a:rPr>
                        <m:t>𝑒𝑠</m:t>
                      </m:r>
                      <m:r>
                        <a:rPr lang="es-CR" i="1">
                          <a:latin typeface="Cambria Math" panose="02040503050406030204" pitchFamily="18" charset="0"/>
                        </a:rPr>
                        <m:t> </m:t>
                      </m:r>
                      <m:r>
                        <a:rPr lang="es-CR" i="1">
                          <a:latin typeface="Cambria Math" panose="02040503050406030204" pitchFamily="18" charset="0"/>
                        </a:rPr>
                        <m:t>𝑢𝑛𝑎</m:t>
                      </m:r>
                      <m:r>
                        <a:rPr lang="es-CR" i="1">
                          <a:latin typeface="Cambria Math" panose="02040503050406030204" pitchFamily="18" charset="0"/>
                        </a:rPr>
                        <m:t> </m:t>
                      </m:r>
                      <m:r>
                        <a:rPr lang="es-CR" i="1">
                          <a:latin typeface="Cambria Math" panose="02040503050406030204" pitchFamily="18" charset="0"/>
                        </a:rPr>
                        <m:t>𝑐𝑜𝑛𝑠𝑡𝑎𝑛𝑡𝑒</m:t>
                      </m:r>
                      <m:r>
                        <a:rPr lang="es-CR" i="1">
                          <a:latin typeface="Cambria Math" panose="02040503050406030204" pitchFamily="18" charset="0"/>
                        </a:rPr>
                        <m:t> </m:t>
                      </m:r>
                      <m:r>
                        <a:rPr lang="es-CR" i="1">
                          <a:latin typeface="Cambria Math" panose="02040503050406030204" pitchFamily="18" charset="0"/>
                        </a:rPr>
                        <m:t>𝑑𝑒𝑠𝑐𝑜𝑛𝑜𝑐𝑖𝑑𝑎</m:t>
                      </m:r>
                    </m:oMath>
                  </m:oMathPara>
                </a14:m>
                <a:endParaRPr lang="es-CR" dirty="0"/>
              </a:p>
              <a:p>
                <a:pPr algn="just"/>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𝜷</m:t>
                          </m:r>
                        </m:e>
                        <m:sub>
                          <m:r>
                            <a:rPr lang="es-CR" b="1" i="1">
                              <a:latin typeface="Cambria Math" panose="02040503050406030204" pitchFamily="18" charset="0"/>
                            </a:rPr>
                            <m:t>𝒊</m:t>
                          </m:r>
                        </m:sub>
                      </m:sSub>
                      <m:r>
                        <a:rPr lang="es-CR" i="1">
                          <a:latin typeface="Cambria Math" panose="02040503050406030204" pitchFamily="18" charset="0"/>
                        </a:rPr>
                        <m:t> </m:t>
                      </m:r>
                      <m:r>
                        <a:rPr lang="es-CR" i="1">
                          <a:latin typeface="Cambria Math" panose="02040503050406030204" pitchFamily="18" charset="0"/>
                        </a:rPr>
                        <m:t>𝑒𝑓𝑒𝑐𝑡𝑜</m:t>
                      </m:r>
                      <m:r>
                        <a:rPr lang="es-CR" i="1">
                          <a:latin typeface="Cambria Math" panose="02040503050406030204" pitchFamily="18" charset="0"/>
                        </a:rPr>
                        <m:t> </m:t>
                      </m:r>
                      <m:r>
                        <a:rPr lang="es-CR" i="1">
                          <a:latin typeface="Cambria Math" panose="02040503050406030204" pitchFamily="18" charset="0"/>
                        </a:rPr>
                        <m:t>𝑑𝑒𝑙</m:t>
                      </m:r>
                      <m:r>
                        <a:rPr lang="es-CR" i="1">
                          <a:latin typeface="Cambria Math" panose="02040503050406030204" pitchFamily="18" charset="0"/>
                        </a:rPr>
                        <m:t> </m:t>
                      </m:r>
                      <m:r>
                        <a:rPr lang="es-CR" i="1">
                          <a:latin typeface="Cambria Math" panose="02040503050406030204" pitchFamily="18" charset="0"/>
                        </a:rPr>
                        <m:t>𝑖</m:t>
                      </m:r>
                      <m:r>
                        <a:rPr lang="es-CR" i="1">
                          <a:latin typeface="Cambria Math" panose="02040503050406030204" pitchFamily="18" charset="0"/>
                        </a:rPr>
                        <m:t>−é</m:t>
                      </m:r>
                      <m:r>
                        <a:rPr lang="es-CR" i="1">
                          <a:latin typeface="Cambria Math" panose="02040503050406030204" pitchFamily="18" charset="0"/>
                        </a:rPr>
                        <m:t>𝑠𝑖𝑚𝑜</m:t>
                      </m:r>
                      <m:r>
                        <a:rPr lang="es-CR" i="1">
                          <a:latin typeface="Cambria Math" panose="02040503050406030204" pitchFamily="18" charset="0"/>
                        </a:rPr>
                        <m:t> </m:t>
                      </m:r>
                      <m:r>
                        <a:rPr lang="es-CR" i="1">
                          <a:latin typeface="Cambria Math" panose="02040503050406030204" pitchFamily="18" charset="0"/>
                        </a:rPr>
                        <m:t>𝑏𝑙𝑜𝑞𝑢𝑒</m:t>
                      </m:r>
                      <m:r>
                        <a:rPr lang="es-CR" i="1">
                          <a:latin typeface="Cambria Math" panose="02040503050406030204" pitchFamily="18" charset="0"/>
                        </a:rPr>
                        <m:t> </m:t>
                      </m:r>
                    </m:oMath>
                  </m:oMathPara>
                </a14:m>
                <a:endParaRPr lang="es-CR" dirty="0"/>
              </a:p>
              <a:p>
                <a:pPr algn="just"/>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𝝉</m:t>
                          </m:r>
                        </m:e>
                        <m:sub>
                          <m:r>
                            <a:rPr lang="es-CR" b="1" i="1">
                              <a:latin typeface="Cambria Math" panose="02040503050406030204" pitchFamily="18" charset="0"/>
                            </a:rPr>
                            <m:t>𝒋</m:t>
                          </m:r>
                        </m:sub>
                      </m:sSub>
                      <m:r>
                        <a:rPr lang="es-CR" i="1">
                          <a:latin typeface="Cambria Math" panose="02040503050406030204" pitchFamily="18" charset="0"/>
                        </a:rPr>
                        <m:t> </m:t>
                      </m:r>
                      <m:r>
                        <a:rPr lang="es-CR" i="1">
                          <a:latin typeface="Cambria Math" panose="02040503050406030204" pitchFamily="18" charset="0"/>
                        </a:rPr>
                        <m:t>𝑒𝑓𝑒𝑐𝑡𝑜</m:t>
                      </m:r>
                      <m:r>
                        <a:rPr lang="es-CR" i="1">
                          <a:latin typeface="Cambria Math" panose="02040503050406030204" pitchFamily="18" charset="0"/>
                        </a:rPr>
                        <m:t> </m:t>
                      </m:r>
                      <m:r>
                        <a:rPr lang="es-CR" i="1">
                          <a:latin typeface="Cambria Math" panose="02040503050406030204" pitchFamily="18" charset="0"/>
                        </a:rPr>
                        <m:t>𝑑𝑒𝑙</m:t>
                      </m:r>
                      <m:r>
                        <a:rPr lang="es-CR" i="1">
                          <a:latin typeface="Cambria Math" panose="02040503050406030204" pitchFamily="18" charset="0"/>
                        </a:rPr>
                        <m:t> </m:t>
                      </m:r>
                      <m:r>
                        <a:rPr lang="es-CR" i="1">
                          <a:latin typeface="Cambria Math" panose="02040503050406030204" pitchFamily="18" charset="0"/>
                        </a:rPr>
                        <m:t>𝑗</m:t>
                      </m:r>
                      <m:r>
                        <a:rPr lang="es-CR" i="1">
                          <a:latin typeface="Cambria Math" panose="02040503050406030204" pitchFamily="18" charset="0"/>
                        </a:rPr>
                        <m:t>−é</m:t>
                      </m:r>
                      <m:r>
                        <a:rPr lang="es-CR" i="1">
                          <a:latin typeface="Cambria Math" panose="02040503050406030204" pitchFamily="18" charset="0"/>
                        </a:rPr>
                        <m:t>𝑠𝑖𝑚𝑜</m:t>
                      </m:r>
                      <m:r>
                        <a:rPr lang="es-CR" i="1">
                          <a:latin typeface="Cambria Math" panose="02040503050406030204" pitchFamily="18" charset="0"/>
                        </a:rPr>
                        <m:t> </m:t>
                      </m:r>
                      <m:r>
                        <a:rPr lang="es-CR" i="1">
                          <a:latin typeface="Cambria Math" panose="02040503050406030204" pitchFamily="18" charset="0"/>
                        </a:rPr>
                        <m:t>𝑓𝑎𝑐𝑡𝑜𝑟</m:t>
                      </m:r>
                    </m:oMath>
                  </m:oMathPara>
                </a14:m>
                <a:endParaRPr lang="es-CR" dirty="0"/>
              </a:p>
              <a:p>
                <a:pPr algn="just"/>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𝜺</m:t>
                          </m:r>
                        </m:e>
                        <m:sub>
                          <m:r>
                            <a:rPr lang="es-CR" b="1" i="1">
                              <a:latin typeface="Cambria Math" panose="02040503050406030204" pitchFamily="18" charset="0"/>
                            </a:rPr>
                            <m:t>𝒊𝒋</m:t>
                          </m:r>
                        </m:sub>
                      </m:sSub>
                      <m:r>
                        <a:rPr lang="es-CR" b="1" i="1">
                          <a:latin typeface="Cambria Math" panose="02040503050406030204" pitchFamily="18" charset="0"/>
                        </a:rPr>
                        <m:t> </m:t>
                      </m:r>
                      <m:r>
                        <a:rPr lang="es-CR" i="1">
                          <a:latin typeface="Cambria Math" panose="02040503050406030204" pitchFamily="18" charset="0"/>
                        </a:rPr>
                        <m:t>𝑒𝑠</m:t>
                      </m:r>
                      <m:r>
                        <a:rPr lang="es-CR" i="1">
                          <a:latin typeface="Cambria Math" panose="02040503050406030204" pitchFamily="18" charset="0"/>
                        </a:rPr>
                        <m:t> </m:t>
                      </m:r>
                      <m:r>
                        <a:rPr lang="es-CR" i="1">
                          <a:latin typeface="Cambria Math" panose="02040503050406030204" pitchFamily="18" charset="0"/>
                        </a:rPr>
                        <m:t>𝑒𝑙</m:t>
                      </m:r>
                      <m:r>
                        <a:rPr lang="es-CR" i="1">
                          <a:latin typeface="Cambria Math" panose="02040503050406030204" pitchFamily="18" charset="0"/>
                        </a:rPr>
                        <m:t> </m:t>
                      </m:r>
                      <m:r>
                        <a:rPr lang="es-CR" i="1">
                          <a:latin typeface="Cambria Math" panose="02040503050406030204" pitchFamily="18" charset="0"/>
                        </a:rPr>
                        <m:t>𝑡</m:t>
                      </m:r>
                      <m:r>
                        <a:rPr lang="es-CR" i="1">
                          <a:latin typeface="Cambria Math" panose="02040503050406030204" pitchFamily="18" charset="0"/>
                        </a:rPr>
                        <m:t>é</m:t>
                      </m:r>
                      <m:r>
                        <a:rPr lang="es-CR" i="1">
                          <a:latin typeface="Cambria Math" panose="02040503050406030204" pitchFamily="18" charset="0"/>
                        </a:rPr>
                        <m:t>𝑟𝑚𝑖𝑛𝑜</m:t>
                      </m:r>
                      <m:r>
                        <a:rPr lang="es-CR" i="1">
                          <a:latin typeface="Cambria Math" panose="02040503050406030204" pitchFamily="18" charset="0"/>
                        </a:rPr>
                        <m:t> </m:t>
                      </m:r>
                      <m:r>
                        <a:rPr lang="es-CR" i="1">
                          <a:latin typeface="Cambria Math" panose="02040503050406030204" pitchFamily="18" charset="0"/>
                        </a:rPr>
                        <m:t>𝑑𝑒</m:t>
                      </m:r>
                      <m:r>
                        <a:rPr lang="es-CR" i="1">
                          <a:latin typeface="Cambria Math" panose="02040503050406030204" pitchFamily="18" charset="0"/>
                        </a:rPr>
                        <m:t> </m:t>
                      </m:r>
                      <m:r>
                        <a:rPr lang="es-CR" i="1">
                          <a:latin typeface="Cambria Math" panose="02040503050406030204" pitchFamily="18" charset="0"/>
                        </a:rPr>
                        <m:t>𝑒𝑟𝑟𝑜𝑟</m:t>
                      </m:r>
                    </m:oMath>
                  </m:oMathPara>
                </a14:m>
                <a:endParaRPr lang="es-CR" dirty="0"/>
              </a:p>
            </p:txBody>
          </p:sp>
        </mc:Choice>
        <mc:Fallback xmlns="">
          <p:sp>
            <p:nvSpPr>
              <p:cNvPr id="6" name="5 Rectángulo"/>
              <p:cNvSpPr>
                <a:spLocks noRot="1" noChangeAspect="1" noMove="1" noResize="1" noEditPoints="1" noAdjustHandles="1" noChangeArrowheads="1" noChangeShapeType="1" noTextEdit="1"/>
              </p:cNvSpPr>
              <p:nvPr/>
            </p:nvSpPr>
            <p:spPr>
              <a:xfrm>
                <a:off x="5062539" y="4997592"/>
                <a:ext cx="4095749" cy="1584216"/>
              </a:xfrm>
              <a:prstGeom prst="rect">
                <a:avLst/>
              </a:prstGeom>
              <a:blipFill rotWithShape="1">
                <a:blip r:embed="rId3"/>
                <a:stretch>
                  <a:fillRect b="-1154"/>
                </a:stretch>
              </a:blipFill>
            </p:spPr>
            <p:txBody>
              <a:bodyPr/>
              <a:lstStyle/>
              <a:p>
                <a:r>
                  <a:rPr lang="es-CR">
                    <a:noFill/>
                  </a:rPr>
                  <a:t> </a:t>
                </a:r>
              </a:p>
            </p:txBody>
          </p:sp>
        </mc:Fallback>
      </mc:AlternateContent>
      <p:pic>
        <p:nvPicPr>
          <p:cNvPr id="7" name="Picture 2" descr="http://theanalysisfactor.com/images/equation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5312" y="1147762"/>
            <a:ext cx="248602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http://article.sapub.org/image/10.5923.j.statistics.20120204.02_005.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311" y="3970953"/>
            <a:ext cx="2486025" cy="203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446743"/>
      </p:ext>
    </p:extLst>
  </p:cSld>
  <p:clrMapOvr>
    <a:masterClrMapping/>
  </p:clrMapOvr>
  <p:transition spd="slow">
    <p:randomBar dir="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6671" y="996948"/>
            <a:ext cx="9763125" cy="5375275"/>
          </a:xfrm>
        </p:spPr>
        <p:txBody>
          <a:bodyPr>
            <a:normAutofit/>
          </a:bodyPr>
          <a:lstStyle/>
          <a:p>
            <a:r>
              <a:rPr lang="es-CR" sz="2400" dirty="0" smtClean="0"/>
              <a:t>El diseño de medidas repetidas es aquél en el que, par una misma variable, se hacen mediciones sobre cada individuo en dos o más ocasiones distintas.</a:t>
            </a:r>
          </a:p>
          <a:p>
            <a:endParaRPr lang="es-CR" sz="2400" dirty="0"/>
          </a:p>
          <a:p>
            <a:r>
              <a:rPr lang="es-CR" sz="2400" dirty="0" smtClean="0"/>
              <a:t>El motivo principal para </a:t>
            </a:r>
            <a:r>
              <a:rPr lang="es-CR" sz="2400" dirty="0"/>
              <a:t>utilizar el </a:t>
            </a:r>
            <a:r>
              <a:rPr lang="es-CR" sz="2400" dirty="0" smtClean="0"/>
              <a:t>diseño de </a:t>
            </a:r>
            <a:r>
              <a:rPr lang="es-CR" sz="2400" dirty="0"/>
              <a:t>mediciones repetidas es </a:t>
            </a:r>
            <a:r>
              <a:rPr lang="es-CR" sz="2400" dirty="0" smtClean="0"/>
              <a:t>controlar </a:t>
            </a:r>
            <a:r>
              <a:rPr lang="es-CR" sz="2400" dirty="0"/>
              <a:t>la </a:t>
            </a:r>
            <a:r>
              <a:rPr lang="es-CR" sz="2400" dirty="0" smtClean="0"/>
              <a:t>variabilidad entre </a:t>
            </a:r>
            <a:r>
              <a:rPr lang="es-CR" sz="2400" dirty="0"/>
              <a:t>los individuos estudiados. En este </a:t>
            </a:r>
            <a:r>
              <a:rPr lang="es-CR" sz="2400" dirty="0" smtClean="0"/>
              <a:t>diseño cada individuo </a:t>
            </a:r>
            <a:r>
              <a:rPr lang="es-CR" sz="2400" dirty="0"/>
              <a:t>sirve como </a:t>
            </a:r>
            <a:r>
              <a:rPr lang="es-CR" sz="2400" dirty="0" smtClean="0"/>
              <a:t>su propio </a:t>
            </a:r>
            <a:r>
              <a:rPr lang="es-CR" sz="2400" dirty="0"/>
              <a:t>control. Cuando se toman las </a:t>
            </a:r>
            <a:r>
              <a:rPr lang="es-CR" sz="2400" dirty="0" smtClean="0"/>
              <a:t>mediciones solo en </a:t>
            </a:r>
            <a:r>
              <a:rPr lang="es-CR" sz="2400" dirty="0"/>
              <a:t>dos ocasiones se tiene </a:t>
            </a:r>
            <a:r>
              <a:rPr lang="es-CR" sz="2400" dirty="0" smtClean="0"/>
              <a:t>el diseño de medidas pareadas. Una </a:t>
            </a:r>
            <a:r>
              <a:rPr lang="es-CR" sz="2400" dirty="0"/>
              <a:t>de </a:t>
            </a:r>
            <a:r>
              <a:rPr lang="es-CR" sz="2400" dirty="0" smtClean="0"/>
              <a:t>las situaciones más </a:t>
            </a:r>
            <a:r>
              <a:rPr lang="es-CR" sz="2400" dirty="0"/>
              <a:t>usuales que permiten el uso del </a:t>
            </a:r>
            <a:r>
              <a:rPr lang="es-CR" sz="2400" dirty="0" smtClean="0"/>
              <a:t>diseño de </a:t>
            </a:r>
            <a:r>
              <a:rPr lang="es-CR" sz="2400" dirty="0"/>
              <a:t>mediciones repetidas </a:t>
            </a:r>
            <a:r>
              <a:rPr lang="es-CR" sz="2400" dirty="0" smtClean="0"/>
              <a:t>es cuando </a:t>
            </a:r>
            <a:r>
              <a:rPr lang="es-CR" sz="2400" dirty="0"/>
              <a:t>el investigador esta interesado en respuestas sobre el tiempo</a:t>
            </a:r>
            <a:r>
              <a:rPr lang="es-CR" sz="2400" dirty="0" smtClean="0"/>
              <a:t>. Su modelo es</a:t>
            </a:r>
            <a:endParaRPr lang="es-CR" sz="2400" dirty="0"/>
          </a:p>
        </p:txBody>
      </p:sp>
      <p:sp>
        <p:nvSpPr>
          <p:cNvPr id="4" name="Título 1"/>
          <p:cNvSpPr>
            <a:spLocks noGrp="1"/>
          </p:cNvSpPr>
          <p:nvPr>
            <p:ph type="title"/>
          </p:nvPr>
        </p:nvSpPr>
        <p:spPr>
          <a:xfrm>
            <a:off x="152400" y="71433"/>
            <a:ext cx="11791950" cy="828682"/>
          </a:xfrm>
        </p:spPr>
        <p:txBody>
          <a:bodyPr/>
          <a:lstStyle/>
          <a:p>
            <a:pPr algn="ctr"/>
            <a:r>
              <a:rPr lang="es-ES" dirty="0" smtClean="0"/>
              <a:t>Otros diseños: medidas repetidas</a:t>
            </a:r>
            <a:endParaRPr lang="es-ES" dirty="0"/>
          </a:p>
        </p:txBody>
      </p:sp>
      <mc:AlternateContent xmlns:mc="http://schemas.openxmlformats.org/markup-compatibility/2006" xmlns:a14="http://schemas.microsoft.com/office/drawing/2010/main">
        <mc:Choice Requires="a14">
          <p:sp>
            <p:nvSpPr>
              <p:cNvPr id="5" name="4 Rectángulo"/>
              <p:cNvSpPr/>
              <p:nvPr/>
            </p:nvSpPr>
            <p:spPr>
              <a:xfrm>
                <a:off x="290503" y="5340504"/>
                <a:ext cx="4010025" cy="10042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R" sz="3200" i="1">
                              <a:latin typeface="Cambria Math" panose="02040503050406030204" pitchFamily="18" charset="0"/>
                            </a:rPr>
                          </m:ctrlPr>
                        </m:sSubPr>
                        <m:e>
                          <m:r>
                            <a:rPr lang="es-CR" sz="3200" i="1">
                              <a:latin typeface="Cambria Math" panose="02040503050406030204" pitchFamily="18" charset="0"/>
                            </a:rPr>
                            <m:t>𝑥</m:t>
                          </m:r>
                        </m:e>
                        <m:sub>
                          <m:r>
                            <a:rPr lang="es-CR" sz="3200" i="1">
                              <a:latin typeface="Cambria Math" panose="02040503050406030204" pitchFamily="18" charset="0"/>
                            </a:rPr>
                            <m:t>𝑖𝑗</m:t>
                          </m:r>
                        </m:sub>
                      </m:sSub>
                      <m:r>
                        <a:rPr lang="es-CR" sz="3200" i="1">
                          <a:latin typeface="Cambria Math" panose="02040503050406030204" pitchFamily="18" charset="0"/>
                        </a:rPr>
                        <m:t>= </m:t>
                      </m:r>
                      <m:r>
                        <a:rPr lang="es-CR" sz="3200" i="1">
                          <a:latin typeface="Cambria Math" panose="02040503050406030204" pitchFamily="18" charset="0"/>
                        </a:rPr>
                        <m:t>𝜇</m:t>
                      </m:r>
                      <m:r>
                        <a:rPr lang="es-CR" sz="3200" i="1">
                          <a:latin typeface="Cambria Math" panose="02040503050406030204" pitchFamily="18" charset="0"/>
                        </a:rPr>
                        <m:t>+</m:t>
                      </m:r>
                      <m:sSub>
                        <m:sSubPr>
                          <m:ctrlPr>
                            <a:rPr lang="es-CR" sz="3200" i="1">
                              <a:latin typeface="Cambria Math" panose="02040503050406030204" pitchFamily="18" charset="0"/>
                            </a:rPr>
                          </m:ctrlPr>
                        </m:sSubPr>
                        <m:e>
                          <m:r>
                            <a:rPr lang="es-CR" sz="3200" i="1">
                              <a:latin typeface="Cambria Math" panose="02040503050406030204" pitchFamily="18" charset="0"/>
                            </a:rPr>
                            <m:t>𝛽</m:t>
                          </m:r>
                        </m:e>
                        <m:sub>
                          <m:r>
                            <a:rPr lang="es-CR" sz="3200" i="1">
                              <a:latin typeface="Cambria Math" panose="02040503050406030204" pitchFamily="18" charset="0"/>
                            </a:rPr>
                            <m:t>𝑖</m:t>
                          </m:r>
                        </m:sub>
                      </m:sSub>
                      <m:r>
                        <a:rPr lang="es-CR" sz="3200" i="1">
                          <a:latin typeface="Cambria Math" panose="02040503050406030204" pitchFamily="18" charset="0"/>
                        </a:rPr>
                        <m:t>+</m:t>
                      </m:r>
                      <m:sSub>
                        <m:sSubPr>
                          <m:ctrlPr>
                            <a:rPr lang="es-CR" sz="3200" i="1">
                              <a:latin typeface="Cambria Math" panose="02040503050406030204" pitchFamily="18" charset="0"/>
                            </a:rPr>
                          </m:ctrlPr>
                        </m:sSubPr>
                        <m:e>
                          <m:r>
                            <a:rPr lang="es-CR" sz="3200" i="1">
                              <a:latin typeface="Cambria Math" panose="02040503050406030204" pitchFamily="18" charset="0"/>
                            </a:rPr>
                            <m:t>𝜏</m:t>
                          </m:r>
                        </m:e>
                        <m:sub>
                          <m:r>
                            <a:rPr lang="es-CR" sz="3200" i="1">
                              <a:latin typeface="Cambria Math" panose="02040503050406030204" pitchFamily="18" charset="0"/>
                            </a:rPr>
                            <m:t>𝑗</m:t>
                          </m:r>
                        </m:sub>
                      </m:sSub>
                      <m:r>
                        <a:rPr lang="es-CR" sz="3200" i="1">
                          <a:latin typeface="Cambria Math" panose="02040503050406030204" pitchFamily="18" charset="0"/>
                        </a:rPr>
                        <m:t>+</m:t>
                      </m:r>
                      <m:sSub>
                        <m:sSubPr>
                          <m:ctrlPr>
                            <a:rPr lang="es-CR" sz="3200" i="1">
                              <a:latin typeface="Cambria Math" panose="02040503050406030204" pitchFamily="18" charset="0"/>
                            </a:rPr>
                          </m:ctrlPr>
                        </m:sSubPr>
                        <m:e>
                          <m:r>
                            <a:rPr lang="es-CR" sz="3200" i="1">
                              <a:latin typeface="Cambria Math" panose="02040503050406030204" pitchFamily="18" charset="0"/>
                            </a:rPr>
                            <m:t>𝜀</m:t>
                          </m:r>
                        </m:e>
                        <m:sub>
                          <m:r>
                            <a:rPr lang="es-CR" sz="3200" i="1">
                              <a:latin typeface="Cambria Math" panose="02040503050406030204" pitchFamily="18" charset="0"/>
                            </a:rPr>
                            <m:t>𝑖𝑗</m:t>
                          </m:r>
                        </m:sub>
                      </m:sSub>
                    </m:oMath>
                    <m:oMath xmlns:m="http://schemas.openxmlformats.org/officeDocument/2006/math">
                      <m:r>
                        <a:rPr lang="es-CR" sz="2400" i="1">
                          <a:latin typeface="Cambria Math" panose="02040503050406030204" pitchFamily="18" charset="0"/>
                        </a:rPr>
                        <m:t>𝑖</m:t>
                      </m:r>
                      <m:r>
                        <a:rPr lang="es-CR" sz="2400" i="1">
                          <a:latin typeface="Cambria Math" panose="02040503050406030204" pitchFamily="18" charset="0"/>
                        </a:rPr>
                        <m:t>=1,2,…,</m:t>
                      </m:r>
                      <m:r>
                        <a:rPr lang="es-CR" sz="2400" i="1">
                          <a:latin typeface="Cambria Math" panose="02040503050406030204" pitchFamily="18" charset="0"/>
                        </a:rPr>
                        <m:t>𝑛</m:t>
                      </m:r>
                      <m:r>
                        <a:rPr lang="es-CR" sz="2400" i="1">
                          <a:latin typeface="Cambria Math" panose="02040503050406030204" pitchFamily="18" charset="0"/>
                        </a:rPr>
                        <m:t>;  </m:t>
                      </m:r>
                      <m:r>
                        <a:rPr lang="es-CR" sz="2400" i="1">
                          <a:latin typeface="Cambria Math" panose="02040503050406030204" pitchFamily="18" charset="0"/>
                        </a:rPr>
                        <m:t>𝑗</m:t>
                      </m:r>
                      <m:r>
                        <a:rPr lang="es-CR" sz="2400" i="1">
                          <a:latin typeface="Cambria Math" panose="02040503050406030204" pitchFamily="18" charset="0"/>
                        </a:rPr>
                        <m:t>=1,2,…</m:t>
                      </m:r>
                      <m:r>
                        <a:rPr lang="es-CR" sz="2400" i="1">
                          <a:latin typeface="Cambria Math" panose="02040503050406030204" pitchFamily="18" charset="0"/>
                        </a:rPr>
                        <m:t>𝑘</m:t>
                      </m:r>
                    </m:oMath>
                  </m:oMathPara>
                </a14:m>
                <a:endParaRPr lang="es-CR" sz="2400" dirty="0"/>
              </a:p>
            </p:txBody>
          </p:sp>
        </mc:Choice>
        <mc:Fallback xmlns="">
          <p:sp>
            <p:nvSpPr>
              <p:cNvPr id="5" name="4 Rectángulo"/>
              <p:cNvSpPr>
                <a:spLocks noRot="1" noChangeAspect="1" noMove="1" noResize="1" noEditPoints="1" noAdjustHandles="1" noChangeArrowheads="1" noChangeShapeType="1" noTextEdit="1"/>
              </p:cNvSpPr>
              <p:nvPr/>
            </p:nvSpPr>
            <p:spPr>
              <a:xfrm>
                <a:off x="290503" y="5340504"/>
                <a:ext cx="4010025" cy="1004249"/>
              </a:xfrm>
              <a:prstGeom prst="rect">
                <a:avLst/>
              </a:prstGeom>
              <a:blipFill rotWithShape="1">
                <a:blip r:embed="rId2"/>
                <a:stretch>
                  <a:fillRect b="-6667"/>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5 Rectángulo"/>
              <p:cNvSpPr/>
              <p:nvPr/>
            </p:nvSpPr>
            <p:spPr>
              <a:xfrm>
                <a:off x="4833915" y="5051711"/>
                <a:ext cx="4438649" cy="1584665"/>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s-CR" b="1" i="1" smtClean="0">
                              <a:latin typeface="Cambria Math" panose="02040503050406030204" pitchFamily="18" charset="0"/>
                            </a:rPr>
                          </m:ctrlPr>
                        </m:sSubPr>
                        <m:e>
                          <m:r>
                            <a:rPr lang="es-CR" b="1" i="1">
                              <a:latin typeface="Cambria Math" panose="02040503050406030204" pitchFamily="18" charset="0"/>
                            </a:rPr>
                            <m:t>𝒙</m:t>
                          </m:r>
                        </m:e>
                        <m:sub>
                          <m:r>
                            <a:rPr lang="es-CR" b="1" i="1">
                              <a:latin typeface="Cambria Math" panose="02040503050406030204" pitchFamily="18" charset="0"/>
                            </a:rPr>
                            <m:t>𝒊𝒋</m:t>
                          </m:r>
                        </m:sub>
                      </m:sSub>
                      <m:r>
                        <a:rPr lang="es-CR" i="1">
                          <a:latin typeface="Cambria Math" panose="02040503050406030204" pitchFamily="18" charset="0"/>
                        </a:rPr>
                        <m:t> </m:t>
                      </m:r>
                      <m:r>
                        <a:rPr lang="es-CR" i="1">
                          <a:latin typeface="Cambria Math" panose="02040503050406030204" pitchFamily="18" charset="0"/>
                        </a:rPr>
                        <m:t>𝑒𝑠</m:t>
                      </m:r>
                      <m:r>
                        <a:rPr lang="es-CR" i="1">
                          <a:latin typeface="Cambria Math" panose="02040503050406030204" pitchFamily="18" charset="0"/>
                        </a:rPr>
                        <m:t> </m:t>
                      </m:r>
                      <m:r>
                        <a:rPr lang="es-CR" i="1">
                          <a:latin typeface="Cambria Math" panose="02040503050406030204" pitchFamily="18" charset="0"/>
                        </a:rPr>
                        <m:t>𝑒𝑙</m:t>
                      </m:r>
                      <m:r>
                        <a:rPr lang="es-CR" i="1">
                          <a:latin typeface="Cambria Math" panose="02040503050406030204" pitchFamily="18" charset="0"/>
                        </a:rPr>
                        <m:t> </m:t>
                      </m:r>
                      <m:r>
                        <a:rPr lang="es-CR" i="1">
                          <a:latin typeface="Cambria Math" panose="02040503050406030204" pitchFamily="18" charset="0"/>
                        </a:rPr>
                        <m:t>𝑣𝑎𝑙𝑜𝑟</m:t>
                      </m:r>
                      <m:r>
                        <a:rPr lang="es-CR" i="1">
                          <a:latin typeface="Cambria Math" panose="02040503050406030204" pitchFamily="18" charset="0"/>
                        </a:rPr>
                        <m:t> </m:t>
                      </m:r>
                      <m:r>
                        <a:rPr lang="es-CR" i="1">
                          <a:latin typeface="Cambria Math" panose="02040503050406030204" pitchFamily="18" charset="0"/>
                        </a:rPr>
                        <m:t>𝑑𝑒</m:t>
                      </m:r>
                      <m:r>
                        <a:rPr lang="es-CR" i="1">
                          <a:latin typeface="Cambria Math" panose="02040503050406030204" pitchFamily="18" charset="0"/>
                        </a:rPr>
                        <m:t> </m:t>
                      </m:r>
                      <m:r>
                        <a:rPr lang="es-CR" i="1">
                          <a:latin typeface="Cambria Math" panose="02040503050406030204" pitchFamily="18" charset="0"/>
                        </a:rPr>
                        <m:t>𝑢𝑛𝑎</m:t>
                      </m:r>
                      <m:r>
                        <a:rPr lang="es-CR" i="1">
                          <a:latin typeface="Cambria Math" panose="02040503050406030204" pitchFamily="18" charset="0"/>
                        </a:rPr>
                        <m:t> </m:t>
                      </m:r>
                      <m:r>
                        <a:rPr lang="es-CR" i="1">
                          <a:latin typeface="Cambria Math" panose="02040503050406030204" pitchFamily="18" charset="0"/>
                        </a:rPr>
                        <m:t>𝑜𝑏𝑠𝑒𝑟𝑣𝑎𝑐𝑖</m:t>
                      </m:r>
                      <m:r>
                        <a:rPr lang="es-CR" i="1">
                          <a:latin typeface="Cambria Math" panose="02040503050406030204" pitchFamily="18" charset="0"/>
                        </a:rPr>
                        <m:t>ó</m:t>
                      </m:r>
                      <m:r>
                        <a:rPr lang="es-CR" i="1">
                          <a:latin typeface="Cambria Math" panose="02040503050406030204" pitchFamily="18" charset="0"/>
                        </a:rPr>
                        <m:t>𝑛</m:t>
                      </m:r>
                    </m:oMath>
                  </m:oMathPara>
                </a14:m>
                <a:endParaRPr lang="es-CR" dirty="0"/>
              </a:p>
              <a:p>
                <a:pPr algn="just"/>
                <a14:m>
                  <m:oMathPara xmlns:m="http://schemas.openxmlformats.org/officeDocument/2006/math">
                    <m:oMathParaPr>
                      <m:jc m:val="centerGroup"/>
                    </m:oMathParaPr>
                    <m:oMath xmlns:m="http://schemas.openxmlformats.org/officeDocument/2006/math">
                      <m:r>
                        <a:rPr lang="es-CR" b="1" i="1">
                          <a:latin typeface="Cambria Math" panose="02040503050406030204" pitchFamily="18" charset="0"/>
                        </a:rPr>
                        <m:t>𝝁</m:t>
                      </m:r>
                      <m:r>
                        <a:rPr lang="es-CR" i="1">
                          <a:latin typeface="Cambria Math" panose="02040503050406030204" pitchFamily="18" charset="0"/>
                        </a:rPr>
                        <m:t> </m:t>
                      </m:r>
                      <m:r>
                        <a:rPr lang="es-CR" i="1">
                          <a:latin typeface="Cambria Math" panose="02040503050406030204" pitchFamily="18" charset="0"/>
                        </a:rPr>
                        <m:t>𝑒𝑠</m:t>
                      </m:r>
                      <m:r>
                        <a:rPr lang="es-CR" i="1">
                          <a:latin typeface="Cambria Math" panose="02040503050406030204" pitchFamily="18" charset="0"/>
                        </a:rPr>
                        <m:t> </m:t>
                      </m:r>
                      <m:r>
                        <a:rPr lang="es-CR" i="1">
                          <a:latin typeface="Cambria Math" panose="02040503050406030204" pitchFamily="18" charset="0"/>
                        </a:rPr>
                        <m:t>𝑢𝑛𝑎</m:t>
                      </m:r>
                      <m:r>
                        <a:rPr lang="es-CR" i="1">
                          <a:latin typeface="Cambria Math" panose="02040503050406030204" pitchFamily="18" charset="0"/>
                        </a:rPr>
                        <m:t> </m:t>
                      </m:r>
                      <m:r>
                        <a:rPr lang="es-CR" i="1">
                          <a:latin typeface="Cambria Math" panose="02040503050406030204" pitchFamily="18" charset="0"/>
                        </a:rPr>
                        <m:t>𝑐𝑜𝑛𝑠𝑡𝑎𝑛𝑡𝑒</m:t>
                      </m:r>
                      <m:r>
                        <a:rPr lang="es-CR" i="1">
                          <a:latin typeface="Cambria Math" panose="02040503050406030204" pitchFamily="18" charset="0"/>
                        </a:rPr>
                        <m:t> </m:t>
                      </m:r>
                      <m:r>
                        <a:rPr lang="es-CR" i="1">
                          <a:latin typeface="Cambria Math" panose="02040503050406030204" pitchFamily="18" charset="0"/>
                        </a:rPr>
                        <m:t>𝑑𝑒𝑠𝑐𝑜𝑛𝑜𝑐𝑖𝑑𝑎</m:t>
                      </m:r>
                    </m:oMath>
                  </m:oMathPara>
                </a14:m>
                <a:endParaRPr lang="es-CR" dirty="0"/>
              </a:p>
              <a:p>
                <a:pPr algn="just"/>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𝜷</m:t>
                          </m:r>
                        </m:e>
                        <m:sub>
                          <m:r>
                            <a:rPr lang="es-CR" b="1" i="1">
                              <a:latin typeface="Cambria Math" panose="02040503050406030204" pitchFamily="18" charset="0"/>
                            </a:rPr>
                            <m:t>𝒊</m:t>
                          </m:r>
                        </m:sub>
                      </m:sSub>
                      <m:r>
                        <a:rPr lang="es-CR" i="1">
                          <a:latin typeface="Cambria Math" panose="02040503050406030204" pitchFamily="18" charset="0"/>
                        </a:rPr>
                        <m:t> </m:t>
                      </m:r>
                      <m:r>
                        <a:rPr lang="es-CR" i="1">
                          <a:latin typeface="Cambria Math" panose="02040503050406030204" pitchFamily="18" charset="0"/>
                        </a:rPr>
                        <m:t>𝑒𝑓𝑒𝑐𝑡𝑜</m:t>
                      </m:r>
                      <m:r>
                        <a:rPr lang="es-CR" i="1">
                          <a:latin typeface="Cambria Math" panose="02040503050406030204" pitchFamily="18" charset="0"/>
                        </a:rPr>
                        <m:t> </m:t>
                      </m:r>
                      <m:r>
                        <a:rPr lang="es-CR" i="1">
                          <a:latin typeface="Cambria Math" panose="02040503050406030204" pitchFamily="18" charset="0"/>
                        </a:rPr>
                        <m:t>𝑑𝑒𝑙</m:t>
                      </m:r>
                      <m:r>
                        <a:rPr lang="es-CR" i="1">
                          <a:latin typeface="Cambria Math" panose="02040503050406030204" pitchFamily="18" charset="0"/>
                        </a:rPr>
                        <m:t> </m:t>
                      </m:r>
                      <m:r>
                        <a:rPr lang="es-CR" i="1">
                          <a:latin typeface="Cambria Math" panose="02040503050406030204" pitchFamily="18" charset="0"/>
                        </a:rPr>
                        <m:t>𝑖</m:t>
                      </m:r>
                      <m:r>
                        <a:rPr lang="es-CR" i="1">
                          <a:latin typeface="Cambria Math" panose="02040503050406030204" pitchFamily="18" charset="0"/>
                        </a:rPr>
                        <m:t>−é</m:t>
                      </m:r>
                      <m:r>
                        <a:rPr lang="es-CR" i="1">
                          <a:latin typeface="Cambria Math" panose="02040503050406030204" pitchFamily="18" charset="0"/>
                        </a:rPr>
                        <m:t>𝑠𝑖𝑚𝑜</m:t>
                      </m:r>
                      <m:r>
                        <a:rPr lang="es-CR" i="1">
                          <a:latin typeface="Cambria Math" panose="02040503050406030204" pitchFamily="18" charset="0"/>
                        </a:rPr>
                        <m:t> </m:t>
                      </m:r>
                      <m:r>
                        <a:rPr lang="es-CR" i="1">
                          <a:latin typeface="Cambria Math" panose="02040503050406030204" pitchFamily="18" charset="0"/>
                        </a:rPr>
                        <m:t>𝑏𝑙𝑜𝑞𝑢𝑒</m:t>
                      </m:r>
                      <m:r>
                        <a:rPr lang="es-CR" b="0" i="1" smtClean="0">
                          <a:latin typeface="Cambria Math"/>
                        </a:rPr>
                        <m:t> (</m:t>
                      </m:r>
                      <m:r>
                        <a:rPr lang="es-CR" b="0" i="1" smtClean="0">
                          <a:latin typeface="Cambria Math"/>
                        </a:rPr>
                        <m:t>𝑡𝑖𝑒𝑚𝑝𝑜</m:t>
                      </m:r>
                      <m:r>
                        <a:rPr lang="es-CR" b="0" i="1" smtClean="0">
                          <a:latin typeface="Cambria Math"/>
                        </a:rPr>
                        <m:t>) </m:t>
                      </m:r>
                    </m:oMath>
                  </m:oMathPara>
                </a14:m>
                <a:endParaRPr lang="es-CR" dirty="0"/>
              </a:p>
              <a:p>
                <a:pPr algn="just"/>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𝝉</m:t>
                          </m:r>
                        </m:e>
                        <m:sub>
                          <m:r>
                            <a:rPr lang="es-CR" b="1" i="1">
                              <a:latin typeface="Cambria Math" panose="02040503050406030204" pitchFamily="18" charset="0"/>
                            </a:rPr>
                            <m:t>𝒋</m:t>
                          </m:r>
                        </m:sub>
                      </m:sSub>
                      <m:r>
                        <a:rPr lang="es-CR" i="1">
                          <a:latin typeface="Cambria Math" panose="02040503050406030204" pitchFamily="18" charset="0"/>
                        </a:rPr>
                        <m:t> </m:t>
                      </m:r>
                      <m:r>
                        <a:rPr lang="es-CR" i="1">
                          <a:latin typeface="Cambria Math" panose="02040503050406030204" pitchFamily="18" charset="0"/>
                        </a:rPr>
                        <m:t>𝑒𝑓𝑒𝑐𝑡𝑜</m:t>
                      </m:r>
                      <m:r>
                        <a:rPr lang="es-CR" i="1">
                          <a:latin typeface="Cambria Math" panose="02040503050406030204" pitchFamily="18" charset="0"/>
                        </a:rPr>
                        <m:t> </m:t>
                      </m:r>
                      <m:r>
                        <a:rPr lang="es-CR" i="1">
                          <a:latin typeface="Cambria Math" panose="02040503050406030204" pitchFamily="18" charset="0"/>
                        </a:rPr>
                        <m:t>𝑑𝑒𝑙</m:t>
                      </m:r>
                      <m:r>
                        <a:rPr lang="es-CR" i="1">
                          <a:latin typeface="Cambria Math" panose="02040503050406030204" pitchFamily="18" charset="0"/>
                        </a:rPr>
                        <m:t> </m:t>
                      </m:r>
                      <m:r>
                        <a:rPr lang="es-CR" i="1">
                          <a:latin typeface="Cambria Math" panose="02040503050406030204" pitchFamily="18" charset="0"/>
                        </a:rPr>
                        <m:t>𝑗</m:t>
                      </m:r>
                      <m:r>
                        <a:rPr lang="es-CR" i="1">
                          <a:latin typeface="Cambria Math" panose="02040503050406030204" pitchFamily="18" charset="0"/>
                        </a:rPr>
                        <m:t>−é</m:t>
                      </m:r>
                      <m:r>
                        <a:rPr lang="es-CR" i="1">
                          <a:latin typeface="Cambria Math" panose="02040503050406030204" pitchFamily="18" charset="0"/>
                        </a:rPr>
                        <m:t>𝑠𝑖𝑚𝑜</m:t>
                      </m:r>
                      <m:r>
                        <a:rPr lang="es-CR" i="1">
                          <a:latin typeface="Cambria Math" panose="02040503050406030204" pitchFamily="18" charset="0"/>
                        </a:rPr>
                        <m:t> </m:t>
                      </m:r>
                      <m:r>
                        <a:rPr lang="es-CR" i="1">
                          <a:latin typeface="Cambria Math" panose="02040503050406030204" pitchFamily="18" charset="0"/>
                        </a:rPr>
                        <m:t>𝑓𝑎𝑐𝑡𝑜𝑟</m:t>
                      </m:r>
                    </m:oMath>
                  </m:oMathPara>
                </a14:m>
                <a:endParaRPr lang="es-CR" dirty="0"/>
              </a:p>
              <a:p>
                <a:pPr algn="just"/>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𝜺</m:t>
                          </m:r>
                        </m:e>
                        <m:sub>
                          <m:r>
                            <a:rPr lang="es-CR" b="1" i="1">
                              <a:latin typeface="Cambria Math" panose="02040503050406030204" pitchFamily="18" charset="0"/>
                            </a:rPr>
                            <m:t>𝒊𝒋</m:t>
                          </m:r>
                        </m:sub>
                      </m:sSub>
                      <m:r>
                        <a:rPr lang="es-CR" b="1" i="1">
                          <a:latin typeface="Cambria Math" panose="02040503050406030204" pitchFamily="18" charset="0"/>
                        </a:rPr>
                        <m:t> </m:t>
                      </m:r>
                      <m:r>
                        <a:rPr lang="es-CR" i="1">
                          <a:latin typeface="Cambria Math" panose="02040503050406030204" pitchFamily="18" charset="0"/>
                        </a:rPr>
                        <m:t>𝑒𝑠</m:t>
                      </m:r>
                      <m:r>
                        <a:rPr lang="es-CR" i="1">
                          <a:latin typeface="Cambria Math" panose="02040503050406030204" pitchFamily="18" charset="0"/>
                        </a:rPr>
                        <m:t> </m:t>
                      </m:r>
                      <m:r>
                        <a:rPr lang="es-CR" i="1">
                          <a:latin typeface="Cambria Math" panose="02040503050406030204" pitchFamily="18" charset="0"/>
                        </a:rPr>
                        <m:t>𝑒𝑙</m:t>
                      </m:r>
                      <m:r>
                        <a:rPr lang="es-CR" i="1">
                          <a:latin typeface="Cambria Math" panose="02040503050406030204" pitchFamily="18" charset="0"/>
                        </a:rPr>
                        <m:t> </m:t>
                      </m:r>
                      <m:r>
                        <a:rPr lang="es-CR" i="1">
                          <a:latin typeface="Cambria Math" panose="02040503050406030204" pitchFamily="18" charset="0"/>
                        </a:rPr>
                        <m:t>𝑡</m:t>
                      </m:r>
                      <m:r>
                        <a:rPr lang="es-CR" i="1">
                          <a:latin typeface="Cambria Math" panose="02040503050406030204" pitchFamily="18" charset="0"/>
                        </a:rPr>
                        <m:t>é</m:t>
                      </m:r>
                      <m:r>
                        <a:rPr lang="es-CR" i="1">
                          <a:latin typeface="Cambria Math" panose="02040503050406030204" pitchFamily="18" charset="0"/>
                        </a:rPr>
                        <m:t>𝑟𝑚𝑖𝑛𝑜</m:t>
                      </m:r>
                      <m:r>
                        <a:rPr lang="es-CR" i="1">
                          <a:latin typeface="Cambria Math" panose="02040503050406030204" pitchFamily="18" charset="0"/>
                        </a:rPr>
                        <m:t> </m:t>
                      </m:r>
                      <m:r>
                        <a:rPr lang="es-CR" i="1">
                          <a:latin typeface="Cambria Math" panose="02040503050406030204" pitchFamily="18" charset="0"/>
                        </a:rPr>
                        <m:t>𝑑𝑒</m:t>
                      </m:r>
                      <m:r>
                        <a:rPr lang="es-CR" i="1">
                          <a:latin typeface="Cambria Math" panose="02040503050406030204" pitchFamily="18" charset="0"/>
                        </a:rPr>
                        <m:t> </m:t>
                      </m:r>
                      <m:r>
                        <a:rPr lang="es-CR" i="1">
                          <a:latin typeface="Cambria Math" panose="02040503050406030204" pitchFamily="18" charset="0"/>
                        </a:rPr>
                        <m:t>𝑒𝑟𝑟𝑜𝑟</m:t>
                      </m:r>
                    </m:oMath>
                  </m:oMathPara>
                </a14:m>
                <a:endParaRPr lang="es-CR" dirty="0"/>
              </a:p>
            </p:txBody>
          </p:sp>
        </mc:Choice>
        <mc:Fallback xmlns="">
          <p:sp>
            <p:nvSpPr>
              <p:cNvPr id="6" name="5 Rectángulo"/>
              <p:cNvSpPr>
                <a:spLocks noRot="1" noChangeAspect="1" noMove="1" noResize="1" noEditPoints="1" noAdjustHandles="1" noChangeArrowheads="1" noChangeShapeType="1" noTextEdit="1"/>
              </p:cNvSpPr>
              <p:nvPr/>
            </p:nvSpPr>
            <p:spPr>
              <a:xfrm>
                <a:off x="4833915" y="5051711"/>
                <a:ext cx="4438649" cy="1584665"/>
              </a:xfrm>
              <a:prstGeom prst="rect">
                <a:avLst/>
              </a:prstGeom>
              <a:blipFill rotWithShape="1">
                <a:blip r:embed="rId3"/>
                <a:stretch>
                  <a:fillRect b="-1154"/>
                </a:stretch>
              </a:blipFill>
            </p:spPr>
            <p:txBody>
              <a:bodyPr/>
              <a:lstStyle/>
              <a:p>
                <a:r>
                  <a:rPr lang="es-CR">
                    <a:noFill/>
                  </a:rPr>
                  <a:t> </a:t>
                </a:r>
              </a:p>
            </p:txBody>
          </p:sp>
        </mc:Fallback>
      </mc:AlternateContent>
      <p:pic>
        <p:nvPicPr>
          <p:cNvPr id="7" name="Picture 2" descr="http://theanalysisfactor.com/images/equation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2449" y="1519238"/>
            <a:ext cx="248602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http://www.fac.org.ar/qcvc/llave/sab04p/fig02.gif"/>
          <p:cNvPicPr>
            <a:picLocks noChangeAspect="1" noChangeArrowheads="1"/>
          </p:cNvPicPr>
          <p:nvPr/>
        </p:nvPicPr>
        <p:blipFill rotWithShape="1">
          <a:blip r:embed="rId5">
            <a:extLst>
              <a:ext uri="{28A0092B-C50C-407E-A947-70E740481C1C}">
                <a14:useLocalDpi xmlns:a14="http://schemas.microsoft.com/office/drawing/2010/main" val="0"/>
              </a:ext>
            </a:extLst>
          </a:blip>
          <a:srcRect l="10989" t="16853" b="29380"/>
          <a:stretch/>
        </p:blipFill>
        <p:spPr bwMode="auto">
          <a:xfrm>
            <a:off x="9442449" y="4023993"/>
            <a:ext cx="2616201" cy="2633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745322"/>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7163" y="982658"/>
            <a:ext cx="9229725" cy="5360992"/>
          </a:xfrm>
        </p:spPr>
        <p:txBody>
          <a:bodyPr>
            <a:normAutofit/>
          </a:bodyPr>
          <a:lstStyle/>
          <a:p>
            <a:pPr algn="just"/>
            <a:r>
              <a:rPr lang="es-CR" sz="2400" dirty="0" smtClean="0"/>
              <a:t>Se puede estudiar el efecto de dos o más variables. Este tipo de análisis se llama como experimento factorial.</a:t>
            </a:r>
          </a:p>
          <a:p>
            <a:pPr algn="just"/>
            <a:endParaRPr lang="es-CR" sz="2400" dirty="0"/>
          </a:p>
          <a:p>
            <a:pPr algn="just"/>
            <a:r>
              <a:rPr lang="es-CR" sz="2400" dirty="0"/>
              <a:t>En un experimento factorial no solo es posible estudiar los efectos de </a:t>
            </a:r>
            <a:r>
              <a:rPr lang="es-CR" sz="2400" dirty="0" smtClean="0"/>
              <a:t>factores individuales</a:t>
            </a:r>
            <a:r>
              <a:rPr lang="es-CR" sz="2400" dirty="0"/>
              <a:t>, sino </a:t>
            </a:r>
            <a:r>
              <a:rPr lang="es-CR" sz="2400" dirty="0" smtClean="0"/>
              <a:t>también, </a:t>
            </a:r>
            <a:r>
              <a:rPr lang="es-CR" sz="2400" dirty="0"/>
              <a:t>si el experimento se </a:t>
            </a:r>
            <a:r>
              <a:rPr lang="es-CR" sz="2400" dirty="0" smtClean="0"/>
              <a:t>efectúa adecuadamente</a:t>
            </a:r>
            <a:r>
              <a:rPr lang="es-CR" sz="2400" dirty="0"/>
              <a:t>, </a:t>
            </a:r>
            <a:r>
              <a:rPr lang="es-CR" sz="2400" dirty="0" smtClean="0"/>
              <a:t>se debe corroborar la </a:t>
            </a:r>
            <a:r>
              <a:rPr lang="es-CR" sz="2400" i="1" dirty="0" smtClean="0"/>
              <a:t>interacciones </a:t>
            </a:r>
            <a:r>
              <a:rPr lang="es-CR" sz="2400" dirty="0" smtClean="0"/>
              <a:t>entre </a:t>
            </a:r>
            <a:r>
              <a:rPr lang="es-CR" sz="2400" dirty="0"/>
              <a:t>los </a:t>
            </a:r>
            <a:r>
              <a:rPr lang="es-CR" sz="2400" dirty="0" smtClean="0"/>
              <a:t>factores.</a:t>
            </a:r>
          </a:p>
          <a:p>
            <a:pPr algn="just"/>
            <a:endParaRPr lang="es-CR" sz="2400" dirty="0"/>
          </a:p>
          <a:p>
            <a:pPr algn="just"/>
            <a:r>
              <a:rPr lang="es-CR" sz="2400" dirty="0" smtClean="0"/>
              <a:t>El modelo es el siguiente:</a:t>
            </a:r>
            <a:endParaRPr lang="es-CR" sz="2400" dirty="0"/>
          </a:p>
        </p:txBody>
      </p:sp>
      <p:sp>
        <p:nvSpPr>
          <p:cNvPr id="4" name="Título 1"/>
          <p:cNvSpPr>
            <a:spLocks noGrp="1"/>
          </p:cNvSpPr>
          <p:nvPr>
            <p:ph type="title"/>
          </p:nvPr>
        </p:nvSpPr>
        <p:spPr>
          <a:xfrm>
            <a:off x="152400" y="71433"/>
            <a:ext cx="11791950" cy="828682"/>
          </a:xfrm>
        </p:spPr>
        <p:txBody>
          <a:bodyPr/>
          <a:lstStyle/>
          <a:p>
            <a:pPr algn="ctr"/>
            <a:r>
              <a:rPr lang="es-ES" dirty="0" smtClean="0"/>
              <a:t>Otros diseños: factorial</a:t>
            </a:r>
            <a:endParaRPr lang="es-ES" dirty="0"/>
          </a:p>
        </p:txBody>
      </p:sp>
      <mc:AlternateContent xmlns:mc="http://schemas.openxmlformats.org/markup-compatibility/2006" xmlns:a14="http://schemas.microsoft.com/office/drawing/2010/main">
        <mc:Choice Requires="a14">
          <p:sp>
            <p:nvSpPr>
              <p:cNvPr id="5" name="4 Rectángulo"/>
              <p:cNvSpPr/>
              <p:nvPr/>
            </p:nvSpPr>
            <p:spPr>
              <a:xfrm>
                <a:off x="100001" y="4894439"/>
                <a:ext cx="5414962" cy="9030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R" sz="2800" i="1">
                              <a:latin typeface="Cambria Math" panose="02040503050406030204" pitchFamily="18" charset="0"/>
                            </a:rPr>
                          </m:ctrlPr>
                        </m:sSubPr>
                        <m:e>
                          <m:r>
                            <a:rPr lang="es-CR" sz="2800" i="1">
                              <a:latin typeface="Cambria Math" panose="02040503050406030204" pitchFamily="18" charset="0"/>
                            </a:rPr>
                            <m:t>𝑥</m:t>
                          </m:r>
                        </m:e>
                        <m:sub>
                          <m:r>
                            <a:rPr lang="es-CR" sz="2800" i="1">
                              <a:latin typeface="Cambria Math" panose="02040503050406030204" pitchFamily="18" charset="0"/>
                            </a:rPr>
                            <m:t>𝑖𝑗𝑘</m:t>
                          </m:r>
                        </m:sub>
                      </m:sSub>
                      <m:r>
                        <a:rPr lang="es-CR" sz="2800" i="1">
                          <a:latin typeface="Cambria Math" panose="02040503050406030204" pitchFamily="18" charset="0"/>
                        </a:rPr>
                        <m:t>= </m:t>
                      </m:r>
                      <m:r>
                        <a:rPr lang="es-CR" sz="2800" i="1">
                          <a:latin typeface="Cambria Math" panose="02040503050406030204" pitchFamily="18" charset="0"/>
                        </a:rPr>
                        <m:t>𝜇</m:t>
                      </m:r>
                      <m:r>
                        <a:rPr lang="es-CR" sz="2800" i="1">
                          <a:latin typeface="Cambria Math" panose="02040503050406030204" pitchFamily="18" charset="0"/>
                        </a:rPr>
                        <m:t>+</m:t>
                      </m:r>
                      <m:sSub>
                        <m:sSubPr>
                          <m:ctrlPr>
                            <a:rPr lang="es-CR" sz="2800" i="1">
                              <a:latin typeface="Cambria Math" panose="02040503050406030204" pitchFamily="18" charset="0"/>
                            </a:rPr>
                          </m:ctrlPr>
                        </m:sSubPr>
                        <m:e>
                          <m:r>
                            <a:rPr lang="es-CR" sz="2800" i="1">
                              <a:latin typeface="Cambria Math" panose="02040503050406030204" pitchFamily="18" charset="0"/>
                            </a:rPr>
                            <m:t>𝛼</m:t>
                          </m:r>
                        </m:e>
                        <m:sub>
                          <m:r>
                            <a:rPr lang="es-CR" sz="2800" i="1">
                              <a:latin typeface="Cambria Math" panose="02040503050406030204" pitchFamily="18" charset="0"/>
                            </a:rPr>
                            <m:t>𝑖</m:t>
                          </m:r>
                        </m:sub>
                      </m:sSub>
                      <m:r>
                        <a:rPr lang="es-CR" sz="2800" i="1">
                          <a:latin typeface="Cambria Math" panose="02040503050406030204" pitchFamily="18" charset="0"/>
                        </a:rPr>
                        <m:t>+</m:t>
                      </m:r>
                      <m:sSub>
                        <m:sSubPr>
                          <m:ctrlPr>
                            <a:rPr lang="es-CR" sz="2800" i="1">
                              <a:latin typeface="Cambria Math" panose="02040503050406030204" pitchFamily="18" charset="0"/>
                            </a:rPr>
                          </m:ctrlPr>
                        </m:sSubPr>
                        <m:e>
                          <m:r>
                            <a:rPr lang="es-CR" sz="2800" i="1">
                              <a:latin typeface="Cambria Math" panose="02040503050406030204" pitchFamily="18" charset="0"/>
                            </a:rPr>
                            <m:t>𝛽</m:t>
                          </m:r>
                        </m:e>
                        <m:sub>
                          <m:r>
                            <a:rPr lang="es-CR" sz="2800" i="1">
                              <a:latin typeface="Cambria Math" panose="02040503050406030204" pitchFamily="18" charset="0"/>
                            </a:rPr>
                            <m:t>𝑗</m:t>
                          </m:r>
                        </m:sub>
                      </m:sSub>
                      <m:r>
                        <a:rPr lang="es-CR" sz="2800" i="1">
                          <a:latin typeface="Cambria Math" panose="02040503050406030204" pitchFamily="18" charset="0"/>
                        </a:rPr>
                        <m:t>+</m:t>
                      </m:r>
                      <m:sSub>
                        <m:sSubPr>
                          <m:ctrlPr>
                            <a:rPr lang="es-CR" sz="2800" i="1">
                              <a:latin typeface="Cambria Math" panose="02040503050406030204" pitchFamily="18" charset="0"/>
                            </a:rPr>
                          </m:ctrlPr>
                        </m:sSubPr>
                        <m:e>
                          <m:r>
                            <a:rPr lang="es-CR" sz="2800" i="1">
                              <a:latin typeface="Cambria Math" panose="02040503050406030204" pitchFamily="18" charset="0"/>
                            </a:rPr>
                            <m:t>(</m:t>
                          </m:r>
                          <m:r>
                            <a:rPr lang="es-CR" sz="2800" i="1">
                              <a:latin typeface="Cambria Math" panose="02040503050406030204" pitchFamily="18" charset="0"/>
                            </a:rPr>
                            <m:t>𝛼𝛽</m:t>
                          </m:r>
                          <m:r>
                            <a:rPr lang="es-CR" sz="2800" i="1">
                              <a:latin typeface="Cambria Math" panose="02040503050406030204" pitchFamily="18" charset="0"/>
                            </a:rPr>
                            <m:t>)</m:t>
                          </m:r>
                        </m:e>
                        <m:sub>
                          <m:r>
                            <a:rPr lang="es-CR" sz="2800" i="1">
                              <a:latin typeface="Cambria Math" panose="02040503050406030204" pitchFamily="18" charset="0"/>
                            </a:rPr>
                            <m:t>𝑖𝑗</m:t>
                          </m:r>
                        </m:sub>
                      </m:sSub>
                      <m:r>
                        <a:rPr lang="es-CR" sz="2800" i="1">
                          <a:latin typeface="Cambria Math" panose="02040503050406030204" pitchFamily="18" charset="0"/>
                        </a:rPr>
                        <m:t>+</m:t>
                      </m:r>
                      <m:sSub>
                        <m:sSubPr>
                          <m:ctrlPr>
                            <a:rPr lang="es-CR" sz="2800" i="1">
                              <a:latin typeface="Cambria Math" panose="02040503050406030204" pitchFamily="18" charset="0"/>
                            </a:rPr>
                          </m:ctrlPr>
                        </m:sSubPr>
                        <m:e>
                          <m:r>
                            <a:rPr lang="es-CR" sz="2800" i="1">
                              <a:latin typeface="Cambria Math" panose="02040503050406030204" pitchFamily="18" charset="0"/>
                            </a:rPr>
                            <m:t>𝜀</m:t>
                          </m:r>
                        </m:e>
                        <m:sub>
                          <m:r>
                            <a:rPr lang="es-CR" sz="2800" i="1">
                              <a:latin typeface="Cambria Math" panose="02040503050406030204" pitchFamily="18" charset="0"/>
                            </a:rPr>
                            <m:t>𝑖𝑗𝑘</m:t>
                          </m:r>
                        </m:sub>
                      </m:sSub>
                    </m:oMath>
                    <m:oMath xmlns:m="http://schemas.openxmlformats.org/officeDocument/2006/math">
                      <m:r>
                        <a:rPr lang="es-CR" i="1">
                          <a:latin typeface="Cambria Math" panose="02040503050406030204" pitchFamily="18" charset="0"/>
                        </a:rPr>
                        <m:t>𝑖</m:t>
                      </m:r>
                      <m:r>
                        <a:rPr lang="es-CR" i="1">
                          <a:latin typeface="Cambria Math" panose="02040503050406030204" pitchFamily="18" charset="0"/>
                        </a:rPr>
                        <m:t>=1,2,…,</m:t>
                      </m:r>
                      <m:r>
                        <a:rPr lang="es-CR" i="1">
                          <a:latin typeface="Cambria Math" panose="02040503050406030204" pitchFamily="18" charset="0"/>
                        </a:rPr>
                        <m:t>𝑎</m:t>
                      </m:r>
                      <m:r>
                        <a:rPr lang="es-CR" i="1">
                          <a:latin typeface="Cambria Math" panose="02040503050406030204" pitchFamily="18" charset="0"/>
                        </a:rPr>
                        <m:t>; </m:t>
                      </m:r>
                      <m:r>
                        <a:rPr lang="es-CR" i="1">
                          <a:latin typeface="Cambria Math" panose="02040503050406030204" pitchFamily="18" charset="0"/>
                        </a:rPr>
                        <m:t>𝑗</m:t>
                      </m:r>
                      <m:r>
                        <a:rPr lang="es-CR" i="1">
                          <a:latin typeface="Cambria Math" panose="02040503050406030204" pitchFamily="18" charset="0"/>
                        </a:rPr>
                        <m:t>=1,2,…</m:t>
                      </m:r>
                      <m:r>
                        <a:rPr lang="es-CR" i="1">
                          <a:latin typeface="Cambria Math" panose="02040503050406030204" pitchFamily="18" charset="0"/>
                        </a:rPr>
                        <m:t>𝑏</m:t>
                      </m:r>
                      <m:r>
                        <a:rPr lang="es-CR" i="1">
                          <a:latin typeface="Cambria Math" panose="02040503050406030204" pitchFamily="18" charset="0"/>
                        </a:rPr>
                        <m:t>;</m:t>
                      </m:r>
                      <m:r>
                        <a:rPr lang="es-CR" i="1">
                          <a:latin typeface="Cambria Math" panose="02040503050406030204" pitchFamily="18" charset="0"/>
                        </a:rPr>
                        <m:t>𝑘</m:t>
                      </m:r>
                      <m:r>
                        <a:rPr lang="es-CR" i="1">
                          <a:latin typeface="Cambria Math" panose="02040503050406030204" pitchFamily="18" charset="0"/>
                        </a:rPr>
                        <m:t>=1,2,…,</m:t>
                      </m:r>
                      <m:r>
                        <a:rPr lang="es-CR" i="1">
                          <a:latin typeface="Cambria Math" panose="02040503050406030204" pitchFamily="18" charset="0"/>
                        </a:rPr>
                        <m:t>𝑛</m:t>
                      </m:r>
                    </m:oMath>
                  </m:oMathPara>
                </a14:m>
                <a:endParaRPr lang="es-CR" dirty="0"/>
              </a:p>
            </p:txBody>
          </p:sp>
        </mc:Choice>
        <mc:Fallback xmlns="">
          <p:sp>
            <p:nvSpPr>
              <p:cNvPr id="5" name="4 Rectángulo"/>
              <p:cNvSpPr>
                <a:spLocks noRot="1" noChangeAspect="1" noMove="1" noResize="1" noEditPoints="1" noAdjustHandles="1" noChangeArrowheads="1" noChangeShapeType="1" noTextEdit="1"/>
              </p:cNvSpPr>
              <p:nvPr/>
            </p:nvSpPr>
            <p:spPr>
              <a:xfrm>
                <a:off x="100001" y="4894439"/>
                <a:ext cx="5414962" cy="903068"/>
              </a:xfrm>
              <a:prstGeom prst="rect">
                <a:avLst/>
              </a:prstGeom>
              <a:blipFill rotWithShape="1">
                <a:blip r:embed="rId2"/>
                <a:stretch>
                  <a:fillRect b="-4730"/>
                </a:stretch>
              </a:blipFill>
            </p:spPr>
            <p:txBody>
              <a:bodyPr/>
              <a:lstStyle/>
              <a:p>
                <a:r>
                  <a:rPr lang="es-CR">
                    <a:noFill/>
                  </a:rPr>
                  <a:t> </a:t>
                </a:r>
              </a:p>
            </p:txBody>
          </p:sp>
        </mc:Fallback>
      </mc:AlternateContent>
      <mc:AlternateContent xmlns:mc="http://schemas.openxmlformats.org/markup-compatibility/2006" xmlns:a14="http://schemas.microsoft.com/office/drawing/2010/main">
        <mc:Choice Requires="a14">
          <p:sp>
            <p:nvSpPr>
              <p:cNvPr id="6" name="5 Rectángulo"/>
              <p:cNvSpPr/>
              <p:nvPr/>
            </p:nvSpPr>
            <p:spPr>
              <a:xfrm>
                <a:off x="5272067" y="4336048"/>
                <a:ext cx="4110038" cy="19341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𝒙</m:t>
                          </m:r>
                        </m:e>
                        <m:sub>
                          <m:r>
                            <a:rPr lang="es-CR" b="1" i="1">
                              <a:latin typeface="Cambria Math" panose="02040503050406030204" pitchFamily="18" charset="0"/>
                            </a:rPr>
                            <m:t>𝒊𝒋</m:t>
                          </m:r>
                        </m:sub>
                      </m:sSub>
                      <m:r>
                        <a:rPr lang="es-CR" i="1">
                          <a:latin typeface="Cambria Math" panose="02040503050406030204" pitchFamily="18" charset="0"/>
                        </a:rPr>
                        <m:t> </m:t>
                      </m:r>
                      <m:r>
                        <a:rPr lang="es-CR" i="1">
                          <a:latin typeface="Cambria Math" panose="02040503050406030204" pitchFamily="18" charset="0"/>
                        </a:rPr>
                        <m:t>𝑒𝑠</m:t>
                      </m:r>
                      <m:r>
                        <a:rPr lang="es-CR" i="1">
                          <a:latin typeface="Cambria Math" panose="02040503050406030204" pitchFamily="18" charset="0"/>
                        </a:rPr>
                        <m:t> </m:t>
                      </m:r>
                      <m:r>
                        <a:rPr lang="es-CR" i="1">
                          <a:latin typeface="Cambria Math" panose="02040503050406030204" pitchFamily="18" charset="0"/>
                        </a:rPr>
                        <m:t>𝑒𝑙</m:t>
                      </m:r>
                      <m:r>
                        <a:rPr lang="es-CR" i="1">
                          <a:latin typeface="Cambria Math" panose="02040503050406030204" pitchFamily="18" charset="0"/>
                        </a:rPr>
                        <m:t> </m:t>
                      </m:r>
                      <m:r>
                        <a:rPr lang="es-CR" i="1">
                          <a:latin typeface="Cambria Math" panose="02040503050406030204" pitchFamily="18" charset="0"/>
                        </a:rPr>
                        <m:t>𝑣𝑎𝑙𝑜𝑟</m:t>
                      </m:r>
                      <m:r>
                        <a:rPr lang="es-CR" i="1">
                          <a:latin typeface="Cambria Math" panose="02040503050406030204" pitchFamily="18" charset="0"/>
                        </a:rPr>
                        <m:t> </m:t>
                      </m:r>
                      <m:r>
                        <a:rPr lang="es-CR" i="1">
                          <a:latin typeface="Cambria Math" panose="02040503050406030204" pitchFamily="18" charset="0"/>
                        </a:rPr>
                        <m:t>𝑑𝑒</m:t>
                      </m:r>
                      <m:r>
                        <a:rPr lang="es-CR" i="1">
                          <a:latin typeface="Cambria Math" panose="02040503050406030204" pitchFamily="18" charset="0"/>
                        </a:rPr>
                        <m:t> </m:t>
                      </m:r>
                      <m:r>
                        <a:rPr lang="es-CR" i="1">
                          <a:latin typeface="Cambria Math" panose="02040503050406030204" pitchFamily="18" charset="0"/>
                        </a:rPr>
                        <m:t>𝑢𝑛𝑎</m:t>
                      </m:r>
                      <m:r>
                        <a:rPr lang="es-CR" i="1">
                          <a:latin typeface="Cambria Math" panose="02040503050406030204" pitchFamily="18" charset="0"/>
                        </a:rPr>
                        <m:t> </m:t>
                      </m:r>
                      <m:r>
                        <a:rPr lang="es-CR" i="1">
                          <a:latin typeface="Cambria Math" panose="02040503050406030204" pitchFamily="18" charset="0"/>
                        </a:rPr>
                        <m:t>𝑜𝑏𝑠𝑒𝑟𝑣𝑎𝑐𝑖</m:t>
                      </m:r>
                      <m:r>
                        <a:rPr lang="es-CR" i="1">
                          <a:latin typeface="Cambria Math" panose="02040503050406030204" pitchFamily="18" charset="0"/>
                        </a:rPr>
                        <m:t>ó</m:t>
                      </m:r>
                      <m:r>
                        <a:rPr lang="es-CR" i="1">
                          <a:latin typeface="Cambria Math" panose="02040503050406030204" pitchFamily="18" charset="0"/>
                        </a:rPr>
                        <m:t>𝑛</m:t>
                      </m:r>
                    </m:oMath>
                  </m:oMathPara>
                </a14:m>
                <a:endParaRPr lang="es-CR" dirty="0"/>
              </a:p>
              <a:p>
                <a:pPr/>
                <a14:m>
                  <m:oMathPara xmlns:m="http://schemas.openxmlformats.org/officeDocument/2006/math">
                    <m:oMathParaPr>
                      <m:jc m:val="centerGroup"/>
                    </m:oMathParaPr>
                    <m:oMath xmlns:m="http://schemas.openxmlformats.org/officeDocument/2006/math">
                      <m:r>
                        <a:rPr lang="es-CR" b="1" i="1">
                          <a:latin typeface="Cambria Math" panose="02040503050406030204" pitchFamily="18" charset="0"/>
                        </a:rPr>
                        <m:t>𝝁</m:t>
                      </m:r>
                      <m:r>
                        <a:rPr lang="es-CR" i="1">
                          <a:latin typeface="Cambria Math" panose="02040503050406030204" pitchFamily="18" charset="0"/>
                        </a:rPr>
                        <m:t> </m:t>
                      </m:r>
                      <m:r>
                        <a:rPr lang="es-CR" i="1">
                          <a:latin typeface="Cambria Math" panose="02040503050406030204" pitchFamily="18" charset="0"/>
                        </a:rPr>
                        <m:t>𝑒𝑠</m:t>
                      </m:r>
                      <m:r>
                        <a:rPr lang="es-CR" i="1">
                          <a:latin typeface="Cambria Math" panose="02040503050406030204" pitchFamily="18" charset="0"/>
                        </a:rPr>
                        <m:t> </m:t>
                      </m:r>
                      <m:r>
                        <a:rPr lang="es-CR" i="1">
                          <a:latin typeface="Cambria Math" panose="02040503050406030204" pitchFamily="18" charset="0"/>
                        </a:rPr>
                        <m:t>𝑢𝑛𝑎</m:t>
                      </m:r>
                      <m:r>
                        <a:rPr lang="es-CR" i="1">
                          <a:latin typeface="Cambria Math" panose="02040503050406030204" pitchFamily="18" charset="0"/>
                        </a:rPr>
                        <m:t> </m:t>
                      </m:r>
                      <m:r>
                        <a:rPr lang="es-CR" i="1">
                          <a:latin typeface="Cambria Math" panose="02040503050406030204" pitchFamily="18" charset="0"/>
                        </a:rPr>
                        <m:t>𝑐𝑜𝑛𝑠𝑡𝑎𝑛𝑡𝑒</m:t>
                      </m:r>
                      <m:r>
                        <a:rPr lang="es-CR" i="1">
                          <a:latin typeface="Cambria Math" panose="02040503050406030204" pitchFamily="18" charset="0"/>
                        </a:rPr>
                        <m:t> </m:t>
                      </m:r>
                      <m:r>
                        <a:rPr lang="es-CR" i="1">
                          <a:latin typeface="Cambria Math" panose="02040503050406030204" pitchFamily="18" charset="0"/>
                        </a:rPr>
                        <m:t>𝑑𝑒𝑠𝑐𝑜𝑛𝑜𝑐𝑖𝑑𝑎</m:t>
                      </m:r>
                    </m:oMath>
                  </m:oMathPara>
                </a14:m>
                <a:endParaRPr lang="es-CR" dirty="0"/>
              </a:p>
              <a:p>
                <a:pPr/>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𝜶</m:t>
                          </m:r>
                        </m:e>
                        <m:sub>
                          <m:r>
                            <a:rPr lang="es-CR" b="1" i="1">
                              <a:latin typeface="Cambria Math" panose="02040503050406030204" pitchFamily="18" charset="0"/>
                            </a:rPr>
                            <m:t>𝒊</m:t>
                          </m:r>
                        </m:sub>
                      </m:sSub>
                      <m:r>
                        <a:rPr lang="es-CR" i="1">
                          <a:latin typeface="Cambria Math" panose="02040503050406030204" pitchFamily="18" charset="0"/>
                        </a:rPr>
                        <m:t> </m:t>
                      </m:r>
                      <m:r>
                        <a:rPr lang="es-CR" i="1">
                          <a:latin typeface="Cambria Math" panose="02040503050406030204" pitchFamily="18" charset="0"/>
                        </a:rPr>
                        <m:t>𝑒𝑓𝑒𝑐𝑡𝑜</m:t>
                      </m:r>
                      <m:r>
                        <a:rPr lang="es-CR" i="1">
                          <a:latin typeface="Cambria Math" panose="02040503050406030204" pitchFamily="18" charset="0"/>
                        </a:rPr>
                        <m:t> </m:t>
                      </m:r>
                      <m:r>
                        <a:rPr lang="es-CR" i="1">
                          <a:latin typeface="Cambria Math" panose="02040503050406030204" pitchFamily="18" charset="0"/>
                        </a:rPr>
                        <m:t>𝑑𝑒𝑙</m:t>
                      </m:r>
                      <m:r>
                        <a:rPr lang="es-CR" i="1">
                          <a:latin typeface="Cambria Math" panose="02040503050406030204" pitchFamily="18" charset="0"/>
                        </a:rPr>
                        <m:t> </m:t>
                      </m:r>
                      <m:r>
                        <a:rPr lang="es-CR" i="1">
                          <a:latin typeface="Cambria Math" panose="02040503050406030204" pitchFamily="18" charset="0"/>
                        </a:rPr>
                        <m:t>𝑖</m:t>
                      </m:r>
                      <m:r>
                        <a:rPr lang="es-CR" i="1">
                          <a:latin typeface="Cambria Math" panose="02040503050406030204" pitchFamily="18" charset="0"/>
                        </a:rPr>
                        <m:t>−é</m:t>
                      </m:r>
                      <m:r>
                        <a:rPr lang="es-CR" i="1">
                          <a:latin typeface="Cambria Math" panose="02040503050406030204" pitchFamily="18" charset="0"/>
                        </a:rPr>
                        <m:t>𝑠𝑖𝑚𝑜</m:t>
                      </m:r>
                      <m:r>
                        <a:rPr lang="es-CR" i="1">
                          <a:latin typeface="Cambria Math" panose="02040503050406030204" pitchFamily="18" charset="0"/>
                        </a:rPr>
                        <m:t> </m:t>
                      </m:r>
                      <m:r>
                        <a:rPr lang="es-CR" i="1">
                          <a:latin typeface="Cambria Math" panose="02040503050406030204" pitchFamily="18" charset="0"/>
                        </a:rPr>
                        <m:t>𝑏𝑙𝑜𝑞𝑢𝑒</m:t>
                      </m:r>
                      <m:r>
                        <a:rPr lang="es-CR" i="1">
                          <a:latin typeface="Cambria Math" panose="02040503050406030204" pitchFamily="18" charset="0"/>
                        </a:rPr>
                        <m:t> </m:t>
                      </m:r>
                    </m:oMath>
                  </m:oMathPara>
                </a14:m>
                <a:endParaRPr lang="es-CR" dirty="0"/>
              </a:p>
              <a:p>
                <a:pPr/>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𝜷</m:t>
                          </m:r>
                        </m:e>
                        <m:sub>
                          <m:r>
                            <a:rPr lang="es-CR" b="1" i="1">
                              <a:latin typeface="Cambria Math" panose="02040503050406030204" pitchFamily="18" charset="0"/>
                            </a:rPr>
                            <m:t>𝒋</m:t>
                          </m:r>
                        </m:sub>
                      </m:sSub>
                      <m:r>
                        <a:rPr lang="es-CR" b="1" i="1">
                          <a:latin typeface="Cambria Math" panose="02040503050406030204" pitchFamily="18" charset="0"/>
                        </a:rPr>
                        <m:t> </m:t>
                      </m:r>
                      <m:r>
                        <a:rPr lang="es-CR" i="1">
                          <a:latin typeface="Cambria Math" panose="02040503050406030204" pitchFamily="18" charset="0"/>
                        </a:rPr>
                        <m:t>𝑒𝑓𝑒𝑐𝑡𝑜</m:t>
                      </m:r>
                      <m:r>
                        <a:rPr lang="es-CR" i="1">
                          <a:latin typeface="Cambria Math" panose="02040503050406030204" pitchFamily="18" charset="0"/>
                        </a:rPr>
                        <m:t> </m:t>
                      </m:r>
                      <m:r>
                        <a:rPr lang="es-CR" i="1">
                          <a:latin typeface="Cambria Math" panose="02040503050406030204" pitchFamily="18" charset="0"/>
                        </a:rPr>
                        <m:t>𝑑𝑒𝑙</m:t>
                      </m:r>
                      <m:r>
                        <a:rPr lang="es-CR" i="1">
                          <a:latin typeface="Cambria Math" panose="02040503050406030204" pitchFamily="18" charset="0"/>
                        </a:rPr>
                        <m:t> </m:t>
                      </m:r>
                      <m:r>
                        <a:rPr lang="es-CR" i="1">
                          <a:latin typeface="Cambria Math" panose="02040503050406030204" pitchFamily="18" charset="0"/>
                        </a:rPr>
                        <m:t>𝑖</m:t>
                      </m:r>
                      <m:r>
                        <a:rPr lang="es-CR" i="1">
                          <a:latin typeface="Cambria Math" panose="02040503050406030204" pitchFamily="18" charset="0"/>
                        </a:rPr>
                        <m:t>−é</m:t>
                      </m:r>
                      <m:r>
                        <a:rPr lang="es-CR" i="1">
                          <a:latin typeface="Cambria Math" panose="02040503050406030204" pitchFamily="18" charset="0"/>
                        </a:rPr>
                        <m:t>𝑠𝑖𝑚𝑜</m:t>
                      </m:r>
                      <m:r>
                        <a:rPr lang="es-CR" i="1">
                          <a:latin typeface="Cambria Math" panose="02040503050406030204" pitchFamily="18" charset="0"/>
                        </a:rPr>
                        <m:t> </m:t>
                      </m:r>
                      <m:r>
                        <a:rPr lang="es-CR" i="1">
                          <a:latin typeface="Cambria Math" panose="02040503050406030204" pitchFamily="18" charset="0"/>
                        </a:rPr>
                        <m:t>𝑏𝑙𝑜𝑞𝑢𝑒</m:t>
                      </m:r>
                      <m:r>
                        <a:rPr lang="es-CR" i="1">
                          <a:latin typeface="Cambria Math" panose="02040503050406030204" pitchFamily="18" charset="0"/>
                        </a:rPr>
                        <m:t> </m:t>
                      </m:r>
                    </m:oMath>
                  </m:oMathPara>
                </a14:m>
                <a:endParaRPr lang="es-CR" dirty="0"/>
              </a:p>
              <a:p>
                <a:pPr/>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𝜶𝜷</m:t>
                          </m:r>
                        </m:e>
                        <m:sub>
                          <m:r>
                            <a:rPr lang="es-CR" b="1" i="1">
                              <a:latin typeface="Cambria Math" panose="02040503050406030204" pitchFamily="18" charset="0"/>
                            </a:rPr>
                            <m:t>𝒊𝒋</m:t>
                          </m:r>
                        </m:sub>
                      </m:sSub>
                      <m:r>
                        <a:rPr lang="es-CR" i="1">
                          <a:latin typeface="Cambria Math" panose="02040503050406030204" pitchFamily="18" charset="0"/>
                        </a:rPr>
                        <m:t> </m:t>
                      </m:r>
                      <m:r>
                        <a:rPr lang="es-CR" i="1">
                          <a:latin typeface="Cambria Math" panose="02040503050406030204" pitchFamily="18" charset="0"/>
                        </a:rPr>
                        <m:t>𝑒𝑓𝑒𝑐𝑡𝑜</m:t>
                      </m:r>
                      <m:r>
                        <a:rPr lang="es-CR" i="1">
                          <a:latin typeface="Cambria Math" panose="02040503050406030204" pitchFamily="18" charset="0"/>
                        </a:rPr>
                        <m:t> </m:t>
                      </m:r>
                      <m:r>
                        <a:rPr lang="es-CR" i="1">
                          <a:latin typeface="Cambria Math" panose="02040503050406030204" pitchFamily="18" charset="0"/>
                        </a:rPr>
                        <m:t>𝑑𝑒</m:t>
                      </m:r>
                      <m:r>
                        <a:rPr lang="es-CR" i="1">
                          <a:latin typeface="Cambria Math" panose="02040503050406030204" pitchFamily="18" charset="0"/>
                        </a:rPr>
                        <m:t> </m:t>
                      </m:r>
                      <m:r>
                        <a:rPr lang="es-CR" i="1">
                          <a:latin typeface="Cambria Math" panose="02040503050406030204" pitchFamily="18" charset="0"/>
                        </a:rPr>
                        <m:t>𝑙𝑎</m:t>
                      </m:r>
                      <m:r>
                        <a:rPr lang="es-CR" i="1">
                          <a:latin typeface="Cambria Math" panose="02040503050406030204" pitchFamily="18" charset="0"/>
                        </a:rPr>
                        <m:t> </m:t>
                      </m:r>
                      <m:r>
                        <a:rPr lang="es-CR" i="1">
                          <a:latin typeface="Cambria Math" panose="02040503050406030204" pitchFamily="18" charset="0"/>
                        </a:rPr>
                        <m:t>𝑖𝑛𝑡𝑒𝑟𝑎𝑐𝑐𝑖</m:t>
                      </m:r>
                      <m:r>
                        <a:rPr lang="es-CR" i="1">
                          <a:latin typeface="Cambria Math" panose="02040503050406030204" pitchFamily="18" charset="0"/>
                        </a:rPr>
                        <m:t>ó</m:t>
                      </m:r>
                      <m:r>
                        <a:rPr lang="es-CR" i="1">
                          <a:latin typeface="Cambria Math" panose="02040503050406030204" pitchFamily="18" charset="0"/>
                        </a:rPr>
                        <m:t>𝑛</m:t>
                      </m:r>
                      <m:r>
                        <a:rPr lang="es-CR" i="1">
                          <a:latin typeface="Cambria Math" panose="02040503050406030204" pitchFamily="18" charset="0"/>
                        </a:rPr>
                        <m:t> </m:t>
                      </m:r>
                      <m:r>
                        <a:rPr lang="es-CR" i="1">
                          <a:latin typeface="Cambria Math" panose="02040503050406030204" pitchFamily="18" charset="0"/>
                        </a:rPr>
                        <m:t>𝑑𝑒𝑙</m:t>
                      </m:r>
                      <m:r>
                        <a:rPr lang="es-CR" i="1">
                          <a:latin typeface="Cambria Math" panose="02040503050406030204" pitchFamily="18" charset="0"/>
                        </a:rPr>
                        <m:t> </m:t>
                      </m:r>
                    </m:oMath>
                  </m:oMathPara>
                </a14:m>
                <a:endParaRPr lang="es-CR" dirty="0"/>
              </a:p>
              <a:p>
                <a:pPr/>
                <a14:m>
                  <m:oMathPara xmlns:m="http://schemas.openxmlformats.org/officeDocument/2006/math">
                    <m:oMathParaPr>
                      <m:jc m:val="centerGroup"/>
                    </m:oMathParaPr>
                    <m:oMath xmlns:m="http://schemas.openxmlformats.org/officeDocument/2006/math">
                      <m:sSub>
                        <m:sSubPr>
                          <m:ctrlPr>
                            <a:rPr lang="es-CR" b="1" i="1">
                              <a:latin typeface="Cambria Math" panose="02040503050406030204" pitchFamily="18" charset="0"/>
                            </a:rPr>
                          </m:ctrlPr>
                        </m:sSubPr>
                        <m:e>
                          <m:r>
                            <a:rPr lang="es-CR" b="1" i="1">
                              <a:latin typeface="Cambria Math" panose="02040503050406030204" pitchFamily="18" charset="0"/>
                            </a:rPr>
                            <m:t>𝜺</m:t>
                          </m:r>
                        </m:e>
                        <m:sub>
                          <m:r>
                            <a:rPr lang="es-CR" b="1" i="1">
                              <a:latin typeface="Cambria Math" panose="02040503050406030204" pitchFamily="18" charset="0"/>
                            </a:rPr>
                            <m:t>𝒊𝒋𝒌</m:t>
                          </m:r>
                        </m:sub>
                      </m:sSub>
                      <m:r>
                        <a:rPr lang="es-CR" i="1">
                          <a:latin typeface="Cambria Math" panose="02040503050406030204" pitchFamily="18" charset="0"/>
                        </a:rPr>
                        <m:t> </m:t>
                      </m:r>
                      <m:r>
                        <a:rPr lang="es-CR" i="1">
                          <a:latin typeface="Cambria Math" panose="02040503050406030204" pitchFamily="18" charset="0"/>
                        </a:rPr>
                        <m:t>𝑒𝑠</m:t>
                      </m:r>
                      <m:r>
                        <a:rPr lang="es-CR" i="1">
                          <a:latin typeface="Cambria Math" panose="02040503050406030204" pitchFamily="18" charset="0"/>
                        </a:rPr>
                        <m:t> </m:t>
                      </m:r>
                      <m:r>
                        <a:rPr lang="es-CR" i="1">
                          <a:latin typeface="Cambria Math" panose="02040503050406030204" pitchFamily="18" charset="0"/>
                        </a:rPr>
                        <m:t>𝑒𝑙</m:t>
                      </m:r>
                      <m:r>
                        <a:rPr lang="es-CR" i="1">
                          <a:latin typeface="Cambria Math" panose="02040503050406030204" pitchFamily="18" charset="0"/>
                        </a:rPr>
                        <m:t> </m:t>
                      </m:r>
                      <m:r>
                        <a:rPr lang="es-CR" i="1">
                          <a:latin typeface="Cambria Math" panose="02040503050406030204" pitchFamily="18" charset="0"/>
                        </a:rPr>
                        <m:t>𝑡</m:t>
                      </m:r>
                      <m:r>
                        <a:rPr lang="es-CR" i="1">
                          <a:latin typeface="Cambria Math" panose="02040503050406030204" pitchFamily="18" charset="0"/>
                        </a:rPr>
                        <m:t>é</m:t>
                      </m:r>
                      <m:r>
                        <a:rPr lang="es-CR" i="1">
                          <a:latin typeface="Cambria Math" panose="02040503050406030204" pitchFamily="18" charset="0"/>
                        </a:rPr>
                        <m:t>𝑟𝑚𝑖𝑛𝑜</m:t>
                      </m:r>
                      <m:r>
                        <a:rPr lang="es-CR" i="1">
                          <a:latin typeface="Cambria Math" panose="02040503050406030204" pitchFamily="18" charset="0"/>
                        </a:rPr>
                        <m:t> </m:t>
                      </m:r>
                      <m:r>
                        <a:rPr lang="es-CR" i="1">
                          <a:latin typeface="Cambria Math" panose="02040503050406030204" pitchFamily="18" charset="0"/>
                        </a:rPr>
                        <m:t>𝑑𝑒</m:t>
                      </m:r>
                      <m:r>
                        <a:rPr lang="es-CR" i="1">
                          <a:latin typeface="Cambria Math" panose="02040503050406030204" pitchFamily="18" charset="0"/>
                        </a:rPr>
                        <m:t> </m:t>
                      </m:r>
                      <m:r>
                        <a:rPr lang="es-CR" i="1">
                          <a:latin typeface="Cambria Math" panose="02040503050406030204" pitchFamily="18" charset="0"/>
                        </a:rPr>
                        <m:t>𝑒𝑟𝑟𝑜</m:t>
                      </m:r>
                    </m:oMath>
                  </m:oMathPara>
                </a14:m>
                <a:endParaRPr lang="es-CR" dirty="0"/>
              </a:p>
            </p:txBody>
          </p:sp>
        </mc:Choice>
        <mc:Fallback xmlns="">
          <p:sp>
            <p:nvSpPr>
              <p:cNvPr id="6" name="5 Rectángulo"/>
              <p:cNvSpPr>
                <a:spLocks noRot="1" noChangeAspect="1" noMove="1" noResize="1" noEditPoints="1" noAdjustHandles="1" noChangeArrowheads="1" noChangeShapeType="1" noTextEdit="1"/>
              </p:cNvSpPr>
              <p:nvPr/>
            </p:nvSpPr>
            <p:spPr>
              <a:xfrm>
                <a:off x="5272067" y="4336048"/>
                <a:ext cx="4110038" cy="1934119"/>
              </a:xfrm>
              <a:prstGeom prst="rect">
                <a:avLst/>
              </a:prstGeom>
              <a:blipFill rotWithShape="1">
                <a:blip r:embed="rId3"/>
                <a:stretch>
                  <a:fillRect b="-943"/>
                </a:stretch>
              </a:blipFill>
            </p:spPr>
            <p:txBody>
              <a:bodyPr/>
              <a:lstStyle/>
              <a:p>
                <a:r>
                  <a:rPr lang="es-CR">
                    <a:noFill/>
                  </a:rPr>
                  <a:t> </a:t>
                </a:r>
              </a:p>
            </p:txBody>
          </p:sp>
        </mc:Fallback>
      </mc:AlternateContent>
      <p:pic>
        <p:nvPicPr>
          <p:cNvPr id="7" name="Picture 2" descr="http://theanalysisfactor.com/images/equation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7848" y="1076329"/>
            <a:ext cx="248602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https://tobeneo.files.wordpress.com/2013/12/fact-anova-inter-pl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4521" y="3593254"/>
            <a:ext cx="2319352" cy="260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1895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288" y="133113"/>
            <a:ext cx="10515600" cy="863174"/>
          </a:xfrm>
        </p:spPr>
        <p:txBody>
          <a:bodyPr/>
          <a:lstStyle/>
          <a:p>
            <a:pPr algn="ctr"/>
            <a:r>
              <a:rPr lang="es-CR" dirty="0" smtClean="0"/>
              <a:t>Índice</a:t>
            </a:r>
            <a:endParaRPr lang="es-ES" dirty="0"/>
          </a:p>
        </p:txBody>
      </p:sp>
      <p:sp>
        <p:nvSpPr>
          <p:cNvPr id="4" name="Elipse 3"/>
          <p:cNvSpPr/>
          <p:nvPr/>
        </p:nvSpPr>
        <p:spPr>
          <a:xfrm>
            <a:off x="450376" y="1282889"/>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a:t>
            </a:r>
            <a:endParaRPr lang="es-ES" dirty="0"/>
          </a:p>
        </p:txBody>
      </p:sp>
      <p:sp>
        <p:nvSpPr>
          <p:cNvPr id="5" name="Elipse 4"/>
          <p:cNvSpPr/>
          <p:nvPr/>
        </p:nvSpPr>
        <p:spPr>
          <a:xfrm>
            <a:off x="450376" y="3407936"/>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2</a:t>
            </a:r>
            <a:endParaRPr lang="es-ES" dirty="0"/>
          </a:p>
        </p:txBody>
      </p:sp>
      <p:sp>
        <p:nvSpPr>
          <p:cNvPr id="6" name="Elipse 5"/>
          <p:cNvSpPr/>
          <p:nvPr/>
        </p:nvSpPr>
        <p:spPr>
          <a:xfrm>
            <a:off x="450376" y="5532983"/>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3</a:t>
            </a:r>
            <a:endParaRPr lang="es-ES" dirty="0"/>
          </a:p>
        </p:txBody>
      </p:sp>
      <p:sp>
        <p:nvSpPr>
          <p:cNvPr id="7" name="Elipse 6"/>
          <p:cNvSpPr/>
          <p:nvPr/>
        </p:nvSpPr>
        <p:spPr>
          <a:xfrm>
            <a:off x="5902088" y="1282889"/>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4</a:t>
            </a:r>
            <a:endParaRPr lang="es-ES" dirty="0"/>
          </a:p>
        </p:txBody>
      </p:sp>
      <p:sp>
        <p:nvSpPr>
          <p:cNvPr id="8" name="Elipse 7"/>
          <p:cNvSpPr/>
          <p:nvPr/>
        </p:nvSpPr>
        <p:spPr>
          <a:xfrm>
            <a:off x="5902088" y="3407936"/>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5</a:t>
            </a:r>
            <a:endParaRPr lang="es-ES" dirty="0"/>
          </a:p>
        </p:txBody>
      </p:sp>
      <p:sp>
        <p:nvSpPr>
          <p:cNvPr id="9" name="Elipse 8"/>
          <p:cNvSpPr/>
          <p:nvPr/>
        </p:nvSpPr>
        <p:spPr>
          <a:xfrm>
            <a:off x="5902088" y="5532983"/>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6</a:t>
            </a:r>
            <a:endParaRPr lang="es-ES" dirty="0"/>
          </a:p>
        </p:txBody>
      </p:sp>
      <p:sp>
        <p:nvSpPr>
          <p:cNvPr id="10" name="Rectángulo redondeado 9"/>
          <p:cNvSpPr/>
          <p:nvPr/>
        </p:nvSpPr>
        <p:spPr>
          <a:xfrm>
            <a:off x="2238233" y="1357952"/>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Fundamentos del ANOVA</a:t>
            </a:r>
            <a:endParaRPr lang="es-ES" dirty="0"/>
          </a:p>
        </p:txBody>
      </p:sp>
      <p:sp>
        <p:nvSpPr>
          <p:cNvPr id="11" name="Rectángulo redondeado 10"/>
          <p:cNvSpPr/>
          <p:nvPr/>
        </p:nvSpPr>
        <p:spPr>
          <a:xfrm>
            <a:off x="2238232" y="5532983"/>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Diseño de una vía o completamente aleatorizado</a:t>
            </a:r>
            <a:endParaRPr lang="es-ES" dirty="0"/>
          </a:p>
        </p:txBody>
      </p:sp>
      <p:sp>
        <p:nvSpPr>
          <p:cNvPr id="12" name="Rectángulo redondeado 11"/>
          <p:cNvSpPr/>
          <p:nvPr/>
        </p:nvSpPr>
        <p:spPr>
          <a:xfrm>
            <a:off x="2238232" y="3482999"/>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Etapas de un ANOVA</a:t>
            </a:r>
            <a:endParaRPr lang="es-ES" dirty="0"/>
          </a:p>
        </p:txBody>
      </p:sp>
      <p:sp>
        <p:nvSpPr>
          <p:cNvPr id="14" name="Rectángulo redondeado 13"/>
          <p:cNvSpPr/>
          <p:nvPr/>
        </p:nvSpPr>
        <p:spPr>
          <a:xfrm>
            <a:off x="8375744" y="1357952"/>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Diferencia de medias</a:t>
            </a:r>
            <a:endParaRPr lang="es-ES" dirty="0"/>
          </a:p>
        </p:txBody>
      </p:sp>
      <p:sp>
        <p:nvSpPr>
          <p:cNvPr id="15" name="Rectángulo redondeado 14"/>
          <p:cNvSpPr/>
          <p:nvPr/>
        </p:nvSpPr>
        <p:spPr>
          <a:xfrm>
            <a:off x="8375744" y="3482999"/>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Otros diseños</a:t>
            </a:r>
            <a:endParaRPr lang="es-ES" dirty="0"/>
          </a:p>
        </p:txBody>
      </p:sp>
      <p:sp>
        <p:nvSpPr>
          <p:cNvPr id="16" name="Rectángulo redondeado 15"/>
          <p:cNvSpPr/>
          <p:nvPr/>
        </p:nvSpPr>
        <p:spPr>
          <a:xfrm>
            <a:off x="8375744" y="5583571"/>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Efectos fijos o aleatorios</a:t>
            </a:r>
            <a:endParaRPr lang="es-ES" dirty="0"/>
          </a:p>
        </p:txBody>
      </p:sp>
    </p:spTree>
    <p:extLst>
      <p:ext uri="{BB962C8B-B14F-4D97-AF65-F5344CB8AC3E}">
        <p14:creationId xmlns:p14="http://schemas.microsoft.com/office/powerpoint/2010/main" val="2352321904"/>
      </p:ext>
    </p:extLst>
  </p:cSld>
  <p:clrMapOvr>
    <a:masterClrMapping/>
  </p:clrMapOvr>
  <p:transition spd="slow">
    <p:randomBar dir="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5500" y="98425"/>
            <a:ext cx="10515600" cy="815975"/>
          </a:xfrm>
        </p:spPr>
        <p:txBody>
          <a:bodyPr/>
          <a:lstStyle/>
          <a:p>
            <a:pPr algn="ctr"/>
            <a:r>
              <a:rPr lang="es-ES" dirty="0" smtClean="0"/>
              <a:t>Efectos fijos o aleatorios </a:t>
            </a:r>
            <a:endParaRPr lang="es-ES" dirty="0"/>
          </a:p>
        </p:txBody>
      </p:sp>
      <p:sp>
        <p:nvSpPr>
          <p:cNvPr id="3" name="Marcador de contenido 2"/>
          <p:cNvSpPr>
            <a:spLocks noGrp="1"/>
          </p:cNvSpPr>
          <p:nvPr>
            <p:ph idx="1"/>
          </p:nvPr>
        </p:nvSpPr>
        <p:spPr>
          <a:xfrm>
            <a:off x="295275" y="1042987"/>
            <a:ext cx="8005763" cy="5686426"/>
          </a:xfrm>
        </p:spPr>
        <p:txBody>
          <a:bodyPr>
            <a:normAutofit/>
          </a:bodyPr>
          <a:lstStyle/>
          <a:p>
            <a:pPr algn="just"/>
            <a:r>
              <a:rPr lang="es-ES" sz="2400" dirty="0" smtClean="0"/>
              <a:t>En un análisis de variancia, se puede suponer dos tipos de tratamientos: efectos fijos y efectos aleatorios.</a:t>
            </a:r>
          </a:p>
          <a:p>
            <a:pPr algn="just"/>
            <a:endParaRPr lang="es-ES" sz="2400" dirty="0"/>
          </a:p>
          <a:p>
            <a:pPr algn="just"/>
            <a:r>
              <a:rPr lang="es-ES" sz="2400" dirty="0" smtClean="0"/>
              <a:t>Los efectos fijos sería comparar medias donde los tratamientos tienen niveles que provienen de un universo limitado de niveles. Ejemplos: comparar las medias de las regiones de planificación, o los ingresos por grado académico, la producción según tipos de empresa, etc.</a:t>
            </a:r>
          </a:p>
          <a:p>
            <a:pPr algn="just"/>
            <a:endParaRPr lang="es-ES" sz="2400" dirty="0"/>
          </a:p>
          <a:p>
            <a:pPr algn="just"/>
            <a:r>
              <a:rPr lang="es-ES" sz="2400" dirty="0" smtClean="0"/>
              <a:t>Los efectos aleatorios sería comparar medias donde los tratamientos tienen niveles que provienen de un universo ilimitado de  niveles. Ejemplos: comparar medias según nivel de PH en un rio, toma de muestras de aíre en diferentes zonas, muestras de sangre en una vena, etc.</a:t>
            </a:r>
            <a:endParaRPr lang="es-ES" sz="2400" dirty="0"/>
          </a:p>
        </p:txBody>
      </p:sp>
      <p:pic>
        <p:nvPicPr>
          <p:cNvPr id="16386" name="Picture 2" descr="http://images.slideplayer.com/22/6345644/slides/slide_16.jp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8820" r="4514" b="9930"/>
          <a:stretch/>
        </p:blipFill>
        <p:spPr bwMode="auto">
          <a:xfrm>
            <a:off x="8580680" y="1171576"/>
            <a:ext cx="3235083" cy="528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102946"/>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98425"/>
            <a:ext cx="10515600" cy="968375"/>
          </a:xfrm>
        </p:spPr>
        <p:txBody>
          <a:bodyPr/>
          <a:lstStyle/>
          <a:p>
            <a:pPr algn="ctr"/>
            <a:r>
              <a:rPr lang="es-ES" dirty="0" smtClean="0"/>
              <a:t>Conclusión y discusión</a:t>
            </a:r>
            <a:endParaRPr lang="es-ES" dirty="0"/>
          </a:p>
        </p:txBody>
      </p:sp>
      <p:sp>
        <p:nvSpPr>
          <p:cNvPr id="3" name="Marcador de contenido 2"/>
          <p:cNvSpPr>
            <a:spLocks noGrp="1"/>
          </p:cNvSpPr>
          <p:nvPr>
            <p:ph idx="1"/>
          </p:nvPr>
        </p:nvSpPr>
        <p:spPr>
          <a:xfrm>
            <a:off x="179388" y="1227136"/>
            <a:ext cx="8235950" cy="5473702"/>
          </a:xfrm>
        </p:spPr>
        <p:txBody>
          <a:bodyPr>
            <a:normAutofit/>
          </a:bodyPr>
          <a:lstStyle/>
          <a:p>
            <a:pPr algn="just"/>
            <a:r>
              <a:rPr lang="es-ES" sz="2400" dirty="0" smtClean="0"/>
              <a:t>El análisis de variancia se utiliza cuando se quiere hacer comparaciones para más de 2 medias.</a:t>
            </a:r>
          </a:p>
          <a:p>
            <a:pPr algn="just"/>
            <a:endParaRPr lang="es-ES" sz="2400" dirty="0"/>
          </a:p>
          <a:p>
            <a:pPr algn="just"/>
            <a:r>
              <a:rPr lang="es-ES" sz="2400" dirty="0" smtClean="0"/>
              <a:t>A diferencia de lo anterior, se debe </a:t>
            </a:r>
            <a:r>
              <a:rPr lang="es-ES" sz="2400" dirty="0" err="1" smtClean="0"/>
              <a:t>particionar</a:t>
            </a:r>
            <a:r>
              <a:rPr lang="es-ES" sz="2400" dirty="0" smtClean="0"/>
              <a:t> las fuentes de variación para obtener los resultados.</a:t>
            </a:r>
          </a:p>
          <a:p>
            <a:pPr algn="just"/>
            <a:endParaRPr lang="es-ES" sz="2400" dirty="0"/>
          </a:p>
          <a:p>
            <a:pPr algn="just"/>
            <a:r>
              <a:rPr lang="es-ES" sz="2400" dirty="0" smtClean="0"/>
              <a:t>Se introdujo la tabla F de </a:t>
            </a:r>
            <a:r>
              <a:rPr lang="es-ES" sz="2400" dirty="0" err="1" smtClean="0"/>
              <a:t>Snedecor</a:t>
            </a:r>
            <a:r>
              <a:rPr lang="es-ES" sz="2400" dirty="0" smtClean="0"/>
              <a:t> para poder obtener el resultado del análisis de variancia.</a:t>
            </a:r>
          </a:p>
          <a:p>
            <a:pPr algn="just"/>
            <a:endParaRPr lang="es-ES" sz="2400" dirty="0"/>
          </a:p>
          <a:p>
            <a:pPr algn="just"/>
            <a:r>
              <a:rPr lang="es-ES" sz="2400" dirty="0" smtClean="0"/>
              <a:t>Al rechazar el análisis de variancia, se debe verificar en grupos es que existen las diferencias.</a:t>
            </a:r>
          </a:p>
          <a:p>
            <a:pPr algn="just"/>
            <a:endParaRPr lang="es-ES" sz="2400" dirty="0"/>
          </a:p>
          <a:p>
            <a:pPr algn="just"/>
            <a:r>
              <a:rPr lang="es-ES" sz="2400" dirty="0" smtClean="0"/>
              <a:t>Se deben contemplar otras variaciones del ANOVA…</a:t>
            </a:r>
            <a:endParaRPr lang="es-ES" sz="2400" dirty="0"/>
          </a:p>
        </p:txBody>
      </p:sp>
      <p:pic>
        <p:nvPicPr>
          <p:cNvPr id="43010" name="Picture 2" descr="http://definicion.mx/wp-content/uploads/2014/04/hipotesis-350x3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3964" y="1071562"/>
            <a:ext cx="2900362" cy="290036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2.bp.blogspot.com/-k8ZqFzk8UNA/VX27BDD-79I/AAAAAAAAGYI/C2UvJLcbJDM/s1600/hip_tesis.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43014" name="Picture 6" descr="http://2.bp.blogspot.com/-k8ZqFzk8UNA/VX27BDD-79I/AAAAAAAAGYI/C2UvJLcbJDM/s1600/hip_tes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757" y="4386263"/>
            <a:ext cx="239077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636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288" y="133113"/>
            <a:ext cx="10515600" cy="863174"/>
          </a:xfrm>
        </p:spPr>
        <p:txBody>
          <a:bodyPr/>
          <a:lstStyle/>
          <a:p>
            <a:pPr algn="ctr"/>
            <a:r>
              <a:rPr lang="es-CR" dirty="0" smtClean="0"/>
              <a:t>Índice</a:t>
            </a:r>
            <a:endParaRPr lang="es-ES" dirty="0"/>
          </a:p>
        </p:txBody>
      </p:sp>
      <p:sp>
        <p:nvSpPr>
          <p:cNvPr id="4" name="Elipse 3"/>
          <p:cNvSpPr/>
          <p:nvPr/>
        </p:nvSpPr>
        <p:spPr>
          <a:xfrm>
            <a:off x="450376" y="1282889"/>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1</a:t>
            </a:r>
            <a:endParaRPr lang="es-ES" dirty="0"/>
          </a:p>
        </p:txBody>
      </p:sp>
      <p:sp>
        <p:nvSpPr>
          <p:cNvPr id="5" name="Elipse 4"/>
          <p:cNvSpPr/>
          <p:nvPr/>
        </p:nvSpPr>
        <p:spPr>
          <a:xfrm>
            <a:off x="450376" y="3407936"/>
            <a:ext cx="1255594" cy="11873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CR" dirty="0" smtClean="0"/>
              <a:t>2</a:t>
            </a:r>
            <a:endParaRPr lang="es-ES" dirty="0"/>
          </a:p>
        </p:txBody>
      </p:sp>
      <p:sp>
        <p:nvSpPr>
          <p:cNvPr id="10" name="Rectángulo redondeado 9"/>
          <p:cNvSpPr/>
          <p:nvPr/>
        </p:nvSpPr>
        <p:spPr>
          <a:xfrm>
            <a:off x="2238233" y="1357952"/>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Fundamentos del ANOVA</a:t>
            </a:r>
            <a:endParaRPr lang="es-ES" dirty="0"/>
          </a:p>
        </p:txBody>
      </p:sp>
      <p:sp>
        <p:nvSpPr>
          <p:cNvPr id="17" name="Rectángulo redondeado 16"/>
          <p:cNvSpPr/>
          <p:nvPr/>
        </p:nvSpPr>
        <p:spPr>
          <a:xfrm>
            <a:off x="2238232" y="3482999"/>
            <a:ext cx="2784143" cy="1037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Etapas de un ANOVA</a:t>
            </a:r>
            <a:endParaRPr lang="es-ES" dirty="0"/>
          </a:p>
        </p:txBody>
      </p:sp>
    </p:spTree>
    <p:extLst>
      <p:ext uri="{BB962C8B-B14F-4D97-AF65-F5344CB8AC3E}">
        <p14:creationId xmlns:p14="http://schemas.microsoft.com/office/powerpoint/2010/main" val="3744762102"/>
      </p:ext>
    </p:extLst>
  </p:cSld>
  <p:clrMapOvr>
    <a:masterClrMapping/>
  </p:clrMapOvr>
  <p:transition spd="slow">
    <p:cove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ejemplosde.info/wp-content/uploads/2013/08/Ejemplos-de-oraciones-interrogativas-clasificaci%C3%B3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46" y="174056"/>
            <a:ext cx="6510624" cy="651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144910"/>
      </p:ext>
    </p:extLst>
  </p:cSld>
  <p:clrMapOvr>
    <a:masterClrMapping/>
  </p:clrMapOvr>
  <p:transition spd="slow">
    <p:randomBar dir="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lstStyle/>
          <a:p>
            <a:endParaRPr lang="es-ES"/>
          </a:p>
        </p:txBody>
      </p:sp>
      <p:pic>
        <p:nvPicPr>
          <p:cNvPr id="4" name="Picture 2" descr="http://2.bp.blogspot.com/_l2oFLpsvMhc/RveAYgMqnQI/AAAAAAAAAII/I2Fp0nyNDhw/s400/20070326114706-fin.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737569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72619"/>
            <a:ext cx="10515600" cy="1046581"/>
          </a:xfrm>
        </p:spPr>
        <p:txBody>
          <a:bodyPr/>
          <a:lstStyle/>
          <a:p>
            <a:pPr algn="ctr"/>
            <a:r>
              <a:rPr lang="es-CR" dirty="0" smtClean="0"/>
              <a:t>Etapas de un ANOVA</a:t>
            </a:r>
            <a:endParaRPr lang="es-ES" dirty="0"/>
          </a:p>
        </p:txBody>
      </p:sp>
      <p:sp>
        <p:nvSpPr>
          <p:cNvPr id="3" name="Marcador de contenido 2"/>
          <p:cNvSpPr>
            <a:spLocks noGrp="1"/>
          </p:cNvSpPr>
          <p:nvPr>
            <p:ph idx="1"/>
          </p:nvPr>
        </p:nvSpPr>
        <p:spPr>
          <a:xfrm>
            <a:off x="228601" y="1219200"/>
            <a:ext cx="8883316" cy="5293895"/>
          </a:xfrm>
        </p:spPr>
        <p:txBody>
          <a:bodyPr>
            <a:normAutofit/>
          </a:bodyPr>
          <a:lstStyle/>
          <a:p>
            <a:pPr algn="just"/>
            <a:r>
              <a:rPr lang="es-CR" sz="2400" dirty="0" smtClean="0"/>
              <a:t>En la presentación del análisis de variancia , se siguen los mismos pasos vistos para la prueba de hipótesis...</a:t>
            </a:r>
          </a:p>
          <a:p>
            <a:pPr marL="0" indent="0" algn="just">
              <a:buNone/>
            </a:pPr>
            <a:endParaRPr lang="es-CR" sz="2400" dirty="0" smtClean="0"/>
          </a:p>
          <a:p>
            <a:pPr algn="just"/>
            <a:r>
              <a:rPr lang="es-CR" sz="2400" dirty="0" smtClean="0"/>
              <a:t>…más uno adicional si se rechaza la hipótesis de igualdad de medias</a:t>
            </a:r>
          </a:p>
          <a:p>
            <a:pPr marL="0" indent="0" algn="just">
              <a:buNone/>
            </a:pPr>
            <a:endParaRPr lang="es-CR" sz="2400" dirty="0"/>
          </a:p>
          <a:p>
            <a:pPr algn="just"/>
            <a:r>
              <a:rPr lang="es-CR" sz="2400" dirty="0" smtClean="0"/>
              <a:t>Se vuelve a presentar el esquema para realizar una prueba de hipótesis, dado que debemos entregar nuevos conceptos, necesarios para adaptar el procedimiento al análisis de variancia.</a:t>
            </a:r>
          </a:p>
          <a:p>
            <a:pPr algn="just"/>
            <a:endParaRPr lang="es-CR" sz="2400" dirty="0" smtClean="0"/>
          </a:p>
          <a:p>
            <a:pPr algn="just"/>
            <a:r>
              <a:rPr lang="es-CR" sz="2400" dirty="0" smtClean="0"/>
              <a:t>Las diferencias más importantes se encuentran a nivel de la descripción de los datos, el cálculo de la estadística de prueba, el análisis de las diferencias, y sobre todo, el establecimiento de un modelo lineal… </a:t>
            </a:r>
            <a:endParaRPr lang="es-CR" sz="2400" dirty="0"/>
          </a:p>
          <a:p>
            <a:pPr algn="just"/>
            <a:endParaRPr lang="es-ES" sz="2400" dirty="0"/>
          </a:p>
        </p:txBody>
      </p:sp>
      <p:pic>
        <p:nvPicPr>
          <p:cNvPr id="14338" name="Picture 2" descr="http://www.alsms.co.uk/wp-content/uploads/2014/12/3steps-20140326042407248.jpg"/>
          <p:cNvPicPr>
            <a:picLocks noChangeAspect="1" noChangeArrowheads="1"/>
          </p:cNvPicPr>
          <p:nvPr/>
        </p:nvPicPr>
        <p:blipFill rotWithShape="1">
          <a:blip r:embed="rId2">
            <a:extLst>
              <a:ext uri="{28A0092B-C50C-407E-A947-70E740481C1C}">
                <a14:useLocalDpi xmlns:a14="http://schemas.microsoft.com/office/drawing/2010/main" val="0"/>
              </a:ext>
            </a:extLst>
          </a:blip>
          <a:srcRect l="14658"/>
          <a:stretch/>
        </p:blipFill>
        <p:spPr bwMode="auto">
          <a:xfrm>
            <a:off x="9588500" y="1508122"/>
            <a:ext cx="2147650" cy="167957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ISEBUTExMWFhUWFxUVFRcYEhsaExcYGhgaFxcXGBgYKCggGBolHRUVITEhJSkrLi4uFx8zODMtNygtLisBCgoKDg0OGxAQGy4lICYvLS0vLi0rLS0tLS0tLS0tLS0tLS0tLS0tLS0vKy0tLSstLS0tLS0tLS0tLSstLS0tLf/AABEIALcBEwMBIgACEQEDEQH/xAAcAAEAAgMBAQEAAAAAAAAAAAAAAwYEBQcCAQj/xABDEAACAQECCAwFAgQFBQEAAAAAAQIDBBEFBhITITFB0RUyUVJTYXGBkZKisSIzQnKhFMEjgpPhBxZDYvFUg6Pi8ET/xAAaAQEAAwEBAQAAAAAAAAAAAAAAAQIDBQQG/8QAJREBAAIBAwQCAgMAAAAAAAAAAAECEQMSIQQxQVEFEzKxImGB/9oADAMBAAIRAxEAPwDtFmoQyI/DHix+lchLmIc2PlR8svEj9sfYlAjzEObHyoZiHNj5USACPMQ5sfKhmIc2PlRIAI8xDmx8qGYhzY+VEgAjzEObHyoZiHNj5USACPMQ5sfKhmIc2PlRIAI8xDmx8qGYhzY+VEgAjzEObHyoZiHNj5USACPMQ5sfKhmIc2PlRIAI8xDmx8qGYhzY+VEgAjzEObHyoZiHNj5USACPMQ5sfKhmIc2PlRIAI8xDmx8qGYhzY+VEgAjzEObHyoZiHNj5USACPMQ5sfKhmIc2PlRIAI8xDmx8qGYhzY+VEgAjzEObHyoZiHNj5USACv4Soxzsvhjs2LkR9PeEvmy7vZADb2XiR+2PsSkVl4kftj7EoAAAAAAAAAAAAAAAAAAAAAAAAAAAAAAAAAAAAYtpwlRpu6dWEXyOSv8AAUMJUZu6NSLb1adfZfr7iu+ucZW2WxnDKABZUAAGjwl82Xd7IDCXzZd3sgBt7LxI/bH2JSKy8SP2x9iUAAAAAAAAAAAAAAAAAAAAAAAAAAAAAAAAAVzHXDMqFJRg7pzv07YxWtrr2eJYyjf4kWWX8OotVzi+p33rx0+B5esvaujM1e34+lL9RWL9lKdZu9t3s80LdKnK9PRtWx7n1kEpET0vQcKnE5h9RqxWazEuwYpYVdek1J3yptJva01fFvru9jeFP/w2sko0qtV8WpKMYdcaccnKXU5ZXgXA+j0ZmaRl8frREakxAADRk0eEvmy7vZAYS+bLu9kANvZeJH7Y+xKRWXiR+2PsSgAAAAAAAAAAAAAAAAAAAAAAAAAAAAAAAAGafGDCFnVGSqtSi9F1+t9TW1ayqYzYwSdSUIq9RlJfFHQrndoW3VrZVrZWqT+KTbWpPZ2LYjl6/wAhXmtYz+na6X4q04vecef7Ytsccp5N+Tsv1mLNX7WuwkmeGc2Jdu0eHSMA480c3GFWOQ4xUb1H4NCu0KK0dlySLBY8ZbNVnkQne7r+o5LgfBs7RUzdO7KabV7uWhXvSbujiTa8tRdO5P6suOSut3Nv8HS0uq15iP45hxeo6PpazObYn06qnfpR9MXBdldKjCnKWU4q5vd1bDKOnDiz3aPCXzZd3sgMJfNl3eyBKG3svEj9sfYlIrLxI/bH2JQAAAAAAAAAAAAAAAAAAAAAAAAAAAAAAAAMWvg+jNqU6cJNaU3FP/k0OP0UrHckksqNyS7d5Z2yi48YXhUp5EdSet/V2Lk0azydZNa6Vvcvd0O+2vT1Euf1CNnu5tpLS20kuVvQiy4w4nVLPQhVTc9H8VXcR8qu+nZfv0camna1ZtEdn0err0paK2nmezVYr2zNWulLZlJPses7Yfn5VFFp3pXO/SzpWKuPCtFSNGSjfk6ZZauVy1t6PDrOj0OtERslyPk9GbTF4/1dweadRS0pp9jvPR03FaPCXzZd3sgMJfNl3eyAG3svEj9sfYlIrLxI/bH2JQAAAAAAAAAAAAAAAAAAAAAAAAAAAAAAYmEMIwoq+T0vUlrZllKxsjLPu++5pZPJddvvK2nELVjMp7ZjY7mlCNz0adPiUbCFldSblltJ7Elo6tOw2sqSI5UEeTUpGp+XL26WpOl+HDU2OySpTU4TllLSm8nR1rQbWeFrRJXSrVGnrWWz5KCIZJImtIrGITbWtacy1NqwVRbbdOLZjKz04aYwSfVembWq1pMC1NNfuTFYhWdS095LNjBXozUqc2mny6H1PlXUduwZas7Qp1GrsuEJ3cmUk7vycpxSxRlapKpJqNJPTp+OXUls7X+TrtOCikkrkkklsSWpHop2eXUnlpcJfNl3eyAwl82Xd7IF2bb2XiR+2PsSkVl4kftj7EoAAAAAAAAAAAAAAAAAAAAR168YRcpNJLaytYQxtS0U498tyImYhMRMrSeZTS1tLtZz604zVpfW12K72NbVwnN6232lZvC0Ul0ydvpLXUj5l+xBPDVnWuovB7jmbttR/wBzxOpNkb1vrdLeH7Ovr9LJrLhehUd0akW+TU+6/Wcnmpcr8THqya2sb5Prh21speMmHI1IuEYppapNXvtXIZWJ+EKlpsNSMnfOOVTUntTj8N75dN3cVCtFptNaU7mnoafWRe3BSvLV1addcWt4wT9rjGqq1bK8f6X/ALG+zSZFOz9RlENlenG2dPD+l/cxqlG1v/Xj/T3ssNSzmPKz/wBxyhXqtitL12mXdCK/YxauBZPj1py6nJ3eGotEqOjSYtSjeTEyiWFgm21rK06VSSu0rSdvxRw1+sssarV0r3CaWrKW1dqafecapWCU2kk227kktL6jsWJmBnZLLGnLjSbnJcjdyu7kkbUZXfcJfNl3eyAwl82Xd7IF2bb2XiR+2PsSkVl4kftj7EoAAAAAAAAAEdetGEXKTuS0tlSwljRKTap/DHl+p9+wiZiExGVvnUS1tLtdxA7fS6SHmRzevbZSd7bfa72Y8rTLlKfYvsdShbKb1Ti/5kTJnJOEGtpkUMLzi71JrsbQ3o2OqA5/Zsba0dbUlyNfvrLRgbGClaHk8WfNv0PsZaLRKJrMNNjfVm6yhqioprkd997/AG7jQOyradFwjZ6UoN1UnGOm/auxrScuxorTnJwssVSjz23Ko/F5K8Cl4w0pOWW6ETxJQXJ4lSlgq1vXa6n4/ZEM8CWjbaqn43FMr4XJuD03nyco9RTJYItC/wD1VPCO4hngm0/9VPwW4GFym48pNYMD1K7/AIcHJbZfQu2Woplhs1ppTU1WcmtPxRUl4NNHRsBY9zjdG0RTWhZUVc13LQ/wTGPKJz4XPAOCY2aiqcdLvypPlk9fdoS7jV4zWeyTvc21UW2HG/mv0P3JsZ8NKlZoypyvdXRCS5Lr3JfjxKJ+tb2lr2iOFKVmeWswjhVUJapSV+hqOkwXjlQ2ua7aU/2RvKmTLWkY1WwQf0rwMobNU8b7L0npluPEsbbL0nhGW42EsFUuZHwIuC6S+heBKrXVca7M9WXLspy/dIjoYzQlJfwqmTfpehO7q1m0dhpr6F4EErPFaokxgnLpmI1swfUX8BNVbtKqfM68l6vKXE4Lg7LjXpypX5anHJu2u/QjvRtWeGF45aPCXzZd3sgMJfNl3eyBZVt7LxI/bH2JSKy8SP2x9iUACOrWjHjSS7XcYVTDdBfXf2JjI2INQ8YqP+7yn2OMNF87ykZhOJbYGBSwxQl9d3amvczYTTV6aa5U70Sho8cYydBXaspZXg7vyUOdCSOr1qcZRakk4taU9Vxz3GXM0b8zKdSXMUU1521o8TLUjy1058NU4s8ypXmoeNWS7p2W0R/lg1+JEf8AnOzLjRrLtot+xi1bWdlMapZ5bDCePdj5an9CRC8e7P8ATSrzfVTil6pEoZqoz6zPwNTqqvTyL8rLjd4lfnjhKXy7LL+aaX4SZdsSsZ7NG51aUoVHoc3LKir+TQsleLJjGSey7Y0Rk7NLJ2NN9l//AB4FAUbzqWXFxvvTi1ff9LT/AGuOc42VbLRvlRlJy1uMVfDuehr8o01PbPTnwwKtLqMapTK+8eKcXdOlWj15u9fh3kscd7G9cpr/ALU/2Rn3bNrmzw6Bhxxvsb/1f/HPceZY3WNapyfZSqP9gMidBkFSgyOhjVZZSucpQXOlRqNeEU34l1xZeDJNTdpVWS03OnKEF2xkr33vuJxlWZwzKGAatTBVFNPOQcpxjtcZNvJ7bmn+CsxoXaNp1mz2unU4k4y7GaLGv9LFX1KeVUu0ZLyZdV8l+95a9IxlSl+cKDUWSj7GqaXCFa15TzcKeTsUpO9drRg5zCGynR8ZGOW3CzuSPFy13lWqzwly0o9kW3+WYs7FhCeu0NLkjFL2V5ZVb5NX3t6jW2vC9ni7nUhfyReU/BFe/wArSn8ytOf3ScvczaGLtKBbMIdK/wAPFYqklPOKVZcWEldd1q/jP25Np0U/PdGlm5JwvTi7007nfrTR3HFu3yr2SlVlxpR+LtTcW+9q81pLG8eWNhL5su72QGEvmy7vZAuo29l4kftj7Ghxrw87PdCGtq9vk5EjfWXiR+2PsaDG7A0qyU4K9pXNbbits44WrjPKmVcLTm23/dkTt0+Qk4PknddddrPv6aa2fgw3N9qCWEqnJ+CGWFavIjJzU+bee42RtaidxtYHCtQnseMtWlLKi2urY+1bSaWDm9hkWPF+dSSSheRmfBiGZhPHH9TRgqaydedX+9O7J7NF/euQ0sq16vZcbRibGNGKp3Zavytik3tXXsK/acAVY3/BJd2juFt3lWNvhqoyR5lZ6ctcV4GQ8FVV9LHBs+RmTRgywPRf0oj4FpLVFeBs3Y5rlCoyGDLW/o6cdS/B4qw5Db0sHyk9T8Cy4CxTbkp1VdHXk7XuRetZlWbRHdWrPh+v+njQlFxjT0XvXO95SfYlJJdhgWi+XWdExgxczk85BLSlfHsV167kivzxdrK/4H1fC9G8WrbPK1bV8KmrNB6HHt0Hrg6lzI+BaeAKvRz8rI/8t13/AKcvDeV2pyqsrDS5i8D7HBcHpyV4FupYqV+Z+UZEMU6/NS/mQ229I3R7UeWD0nxVds0GJUsjT+HR2HSqeJ9Tbkrv3E1HElX3ymu5Xk/Xb0b6+1EwPUtEZJxk01qN/hmFaVWTqXqTub5Lmldd3F2wfi9RpNO7Ka1X6vAzbdg+nVXxLStTWtF40rYUnVrlyxUHdfcP05fK+LCeqfitxhyxUnslH87is6dvSd9famysyZ5Vl/8Athcf8q1edD87j6sVanOj4vcTFLejdHtS52QhnY29hfYYpy2zj3XmbZsVaUeNJy7Fcv3LRS3pE3q59g7AM6s1GKvb6tCXK+RHV8HWONGlClHVBJdvK/G892Wywpq6EVFdX78pMbVrhja2Wjwl82Xd7IDCXzZd3sgWVbey8SP2x9iUisvEj9sfYlAiq2aEuNFPu0+JDwbS5i8WZYIxCcyxODKPMX5HBlHmL8mWBiDMsWGD6S1U4+F/uZMYpaEkuxH0DBkABKA+OK5D6AIpWaD1wi+2KI+D6XRw8qMkEYhOZR0qEI8WKXYkiQAlAAAAAAAAAAAAAAAAAAAAAAAADR4S+bLu9kBhL5su72QAls2HrPkR/ifSvolydhJw9Zuk9EtwADh6zdJ6Jbhw9Zuk9EtwADh6zdJ6Jbhw9Zuk9EtwADh6zdJ6Jbhw9Zuk9EtwADh6zdJ6Jbhw9Zuk9EtwADh6zdJ6Jbhw9Zuk9EtwADh6zdJ6Jbhw9Zuk9EtwADh6zdJ6Jbhw9Zuk9EtwADh6zdJ6Jbhw9Zuk9EtwADh6zdJ6Jbhw9Zuk9EtwADh6zdJ6Jbhw9Zuk9EtwADh6zdJ6Jbhw9Zuk9EtwADh6zdJ6Jbhw9Zuk9EtwADh6zdJ6Jbhw9Zuk9EtwADh6zdJ6Jbhw9Zuk9EtwADh6zdJ6Jbhw9Zuk9EtwADh6zdJ6Jbhw9Zuk9EtwAGmwhhqzupL+JyfTLkXUAA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5" name="AutoShape 6" descr="data:image/jpeg;base64,/9j/4AAQSkZJRgABAQAAAQABAAD/2wCEAAkGBxISEBUTExMWFhUWFxUVFRcYEhsaExcYGhgaFxcXGBgYKCggGBolHRUVITEhJSkrLi4uFx8zODMtNygtLisBCgoKDg0OGxAQGy4lICYvLS0vLi0rLS0tLS0tLS0tLS0tLS0tLS0tLS0vKy0tLSstLS0tLS0tLS0tLSstLS0tLf/AABEIALcBEwMBIgACEQEDEQH/xAAcAAEAAgMBAQEAAAAAAAAAAAAAAwYEBQcCAQj/xABDEAACAQECCAwFAgQFBQEAAAAAAQIDBBEFBhITITFB0RUyUVJTYXGBkZKisSIzQnKhFMEjgpPhBxZDYvFUg6Pi8ET/xAAaAQEAAwEBAQAAAAAAAAAAAAAAAQIDBQQG/8QAJREBAAIBAwQCAgMAAAAAAAAAAAECEQMSIQQxQVEFEzKxImGB/9oADAMBAAIRAxEAPwDtFmoQyI/DHix+lchLmIc2PlR8svEj9sfYlAjzEObHyoZiHNj5USACPMQ5sfKhmIc2PlRIAI8xDmx8qGYhzY+VEgAjzEObHyoZiHNj5USACPMQ5sfKhmIc2PlRIAI8xDmx8qGYhzY+VEgAjzEObHyoZiHNj5USACPMQ5sfKhmIc2PlRIAI8xDmx8qGYhzY+VEgAjzEObHyoZiHNj5USACPMQ5sfKhmIc2PlRIAI8xDmx8qGYhzY+VEgAjzEObHyoZiHNj5USACPMQ5sfKhmIc2PlRIAI8xDmx8qGYhzY+VEgAjzEObHyoZiHNj5USACv4Soxzsvhjs2LkR9PeEvmy7vZADb2XiR+2PsSkVl4kftj7EoAAAAAAAAAAAAAAAAAAAAAAAAAAAAAAAAAAAAYtpwlRpu6dWEXyOSv8AAUMJUZu6NSLb1adfZfr7iu+ucZW2WxnDKABZUAAGjwl82Xd7IDCXzZd3sgBt7LxI/bH2JSKy8SP2x9iUAAAAAAAAAAAAAAAAAAAAAAAAAAAAAAAAAVzHXDMqFJRg7pzv07YxWtrr2eJYyjf4kWWX8OotVzi+p33rx0+B5esvaujM1e34+lL9RWL9lKdZu9t3s80LdKnK9PRtWx7n1kEpET0vQcKnE5h9RqxWazEuwYpYVdek1J3yptJva01fFvru9jeFP/w2sko0qtV8WpKMYdcaccnKXU5ZXgXA+j0ZmaRl8frREakxAADRk0eEvmy7vZAYS+bLu9kANvZeJH7Y+xKRWXiR+2PsSgAAAAAAAAAAAAAAAAAAAAAAAAAAAAAAAAGafGDCFnVGSqtSi9F1+t9TW1ayqYzYwSdSUIq9RlJfFHQrndoW3VrZVrZWqT+KTbWpPZ2LYjl6/wAhXmtYz+na6X4q04vecef7Ytsccp5N+Tsv1mLNX7WuwkmeGc2Jdu0eHSMA480c3GFWOQ4xUb1H4NCu0KK0dlySLBY8ZbNVnkQne7r+o5LgfBs7RUzdO7KabV7uWhXvSbujiTa8tRdO5P6suOSut3Nv8HS0uq15iP45hxeo6PpazObYn06qnfpR9MXBdldKjCnKWU4q5vd1bDKOnDiz3aPCXzZd3sgMJfNl3eyBKG3svEj9sfYlIrLxI/bH2JQAAAAAAAAAAAAAAAAAAAAAAAAAAAAAAAAMWvg+jNqU6cJNaU3FP/k0OP0UrHckksqNyS7d5Z2yi48YXhUp5EdSet/V2Lk0azydZNa6Vvcvd0O+2vT1Euf1CNnu5tpLS20kuVvQiy4w4nVLPQhVTc9H8VXcR8qu+nZfv0camna1ZtEdn0err0paK2nmezVYr2zNWulLZlJPses7Yfn5VFFp3pXO/SzpWKuPCtFSNGSjfk6ZZauVy1t6PDrOj0OtERslyPk9GbTF4/1dweadRS0pp9jvPR03FaPCXzZd3sgMJfNl3eyAG3svEj9sfYlIrLxI/bH2JQAAAAAAAAAAAAAAAAAAAAAAAAAAAAAAYmEMIwoq+T0vUlrZllKxsjLPu++5pZPJddvvK2nELVjMp7ZjY7mlCNz0adPiUbCFldSblltJ7Elo6tOw2sqSI5UEeTUpGp+XL26WpOl+HDU2OySpTU4TllLSm8nR1rQbWeFrRJXSrVGnrWWz5KCIZJImtIrGITbWtacy1NqwVRbbdOLZjKz04aYwSfVembWq1pMC1NNfuTFYhWdS095LNjBXozUqc2mny6H1PlXUduwZas7Qp1GrsuEJ3cmUk7vycpxSxRlapKpJqNJPTp+OXUls7X+TrtOCikkrkkklsSWpHop2eXUnlpcJfNl3eyAwl82Xd7IF2bb2XiR+2PsSkVl4kftj7EoAAAAAAAAAAAAAAAAAAAAR168YRcpNJLaytYQxtS0U498tyImYhMRMrSeZTS1tLtZz604zVpfW12K72NbVwnN6232lZvC0Ul0ydvpLXUj5l+xBPDVnWuovB7jmbttR/wBzxOpNkb1vrdLeH7Ovr9LJrLhehUd0akW+TU+6/Wcnmpcr8THqya2sb5Prh21speMmHI1IuEYppapNXvtXIZWJ+EKlpsNSMnfOOVTUntTj8N75dN3cVCtFptNaU7mnoafWRe3BSvLV1addcWt4wT9rjGqq1bK8f6X/ALG+zSZFOz9RlENlenG2dPD+l/cxqlG1v/Xj/T3ssNSzmPKz/wBxyhXqtitL12mXdCK/YxauBZPj1py6nJ3eGotEqOjSYtSjeTEyiWFgm21rK06VSSu0rSdvxRw1+sssarV0r3CaWrKW1dqafecapWCU2kk227kktL6jsWJmBnZLLGnLjSbnJcjdyu7kkbUZXfcJfNl3eyAwl82Xd7IF2bb2XiR+2PsSkVl4kftj7EoAAAAAAAAAEdetGEXKTuS0tlSwljRKTap/DHl+p9+wiZiExGVvnUS1tLtdxA7fS6SHmRzevbZSd7bfa72Y8rTLlKfYvsdShbKb1Ti/5kTJnJOEGtpkUMLzi71JrsbQ3o2OqA5/Zsba0dbUlyNfvrLRgbGClaHk8WfNv0PsZaLRKJrMNNjfVm6yhqioprkd997/AG7jQOyradFwjZ6UoN1UnGOm/auxrScuxorTnJwssVSjz23Ko/F5K8Cl4w0pOWW6ETxJQXJ4lSlgq1vXa6n4/ZEM8CWjbaqn43FMr4XJuD03nyco9RTJYItC/wD1VPCO4hngm0/9VPwW4GFym48pNYMD1K7/AIcHJbZfQu2Woplhs1ppTU1WcmtPxRUl4NNHRsBY9zjdG0RTWhZUVc13LQ/wTGPKJz4XPAOCY2aiqcdLvypPlk9fdoS7jV4zWeyTvc21UW2HG/mv0P3JsZ8NKlZoypyvdXRCS5Lr3JfjxKJ+tb2lr2iOFKVmeWswjhVUJapSV+hqOkwXjlQ2ua7aU/2RvKmTLWkY1WwQf0rwMobNU8b7L0npluPEsbbL0nhGW42EsFUuZHwIuC6S+heBKrXVca7M9WXLspy/dIjoYzQlJfwqmTfpehO7q1m0dhpr6F4EErPFaokxgnLpmI1swfUX8BNVbtKqfM68l6vKXE4Lg7LjXpypX5anHJu2u/QjvRtWeGF45aPCXzZd3sgMJfNl3eyBZVt7LxI/bH2JSKy8SP2x9iUACOrWjHjSS7XcYVTDdBfXf2JjI2INQ8YqP+7yn2OMNF87ykZhOJbYGBSwxQl9d3amvczYTTV6aa5U70Sho8cYydBXaspZXg7vyUOdCSOr1qcZRakk4taU9Vxz3GXM0b8zKdSXMUU1521o8TLUjy1058NU4s8ypXmoeNWS7p2W0R/lg1+JEf8AnOzLjRrLtot+xi1bWdlMapZ5bDCePdj5an9CRC8e7P8ATSrzfVTil6pEoZqoz6zPwNTqqvTyL8rLjd4lfnjhKXy7LL+aaX4SZdsSsZ7NG51aUoVHoc3LKir+TQsleLJjGSey7Y0Rk7NLJ2NN9l//AB4FAUbzqWXFxvvTi1ff9LT/AGuOc42VbLRvlRlJy1uMVfDuehr8o01PbPTnwwKtLqMapTK+8eKcXdOlWj15u9fh3kscd7G9cpr/ALU/2Rn3bNrmzw6Bhxxvsb/1f/HPceZY3WNapyfZSqP9gMidBkFSgyOhjVZZSucpQXOlRqNeEU34l1xZeDJNTdpVWS03OnKEF2xkr33vuJxlWZwzKGAatTBVFNPOQcpxjtcZNvJ7bmn+CsxoXaNp1mz2unU4k4y7GaLGv9LFX1KeVUu0ZLyZdV8l+95a9IxlSl+cKDUWSj7GqaXCFa15TzcKeTsUpO9drRg5zCGynR8ZGOW3CzuSPFy13lWqzwly0o9kW3+WYs7FhCeu0NLkjFL2V5ZVb5NX3t6jW2vC9ni7nUhfyReU/BFe/wArSn8ytOf3ScvczaGLtKBbMIdK/wAPFYqklPOKVZcWEldd1q/jP25Np0U/PdGlm5JwvTi7007nfrTR3HFu3yr2SlVlxpR+LtTcW+9q81pLG8eWNhL5su72QGEvmy7vZAuo29l4kftj7Ghxrw87PdCGtq9vk5EjfWXiR+2PsaDG7A0qyU4K9pXNbbits44WrjPKmVcLTm23/dkTt0+Qk4PknddddrPv6aa2fgw3N9qCWEqnJ+CGWFavIjJzU+bee42RtaidxtYHCtQnseMtWlLKi2urY+1bSaWDm9hkWPF+dSSSheRmfBiGZhPHH9TRgqaydedX+9O7J7NF/euQ0sq16vZcbRibGNGKp3Zavytik3tXXsK/acAVY3/BJd2juFt3lWNvhqoyR5lZ6ctcV4GQ8FVV9LHBs+RmTRgywPRf0oj4FpLVFeBs3Y5rlCoyGDLW/o6cdS/B4qw5Db0sHyk9T8Cy4CxTbkp1VdHXk7XuRetZlWbRHdWrPh+v+njQlFxjT0XvXO95SfYlJJdhgWi+XWdExgxczk85BLSlfHsV167kivzxdrK/4H1fC9G8WrbPK1bV8KmrNB6HHt0Hrg6lzI+BaeAKvRz8rI/8t13/AKcvDeV2pyqsrDS5i8D7HBcHpyV4FupYqV+Z+UZEMU6/NS/mQ229I3R7UeWD0nxVds0GJUsjT+HR2HSqeJ9Tbkrv3E1HElX3ymu5Xk/Xb0b6+1EwPUtEZJxk01qN/hmFaVWTqXqTub5Lmldd3F2wfi9RpNO7Ka1X6vAzbdg+nVXxLStTWtF40rYUnVrlyxUHdfcP05fK+LCeqfitxhyxUnslH87is6dvSd9famysyZ5Vl/8Athcf8q1edD87j6sVanOj4vcTFLejdHtS52QhnY29hfYYpy2zj3XmbZsVaUeNJy7Fcv3LRS3pE3q59g7AM6s1GKvb6tCXK+RHV8HWONGlClHVBJdvK/G892Wywpq6EVFdX78pMbVrhja2Wjwl82Xd7IDCXzZd3sgWVbey8SP2x9iUisvEj9sfYlAiq2aEuNFPu0+JDwbS5i8WZYIxCcyxODKPMX5HBlHmL8mWBiDMsWGD6S1U4+F/uZMYpaEkuxH0DBkABKA+OK5D6AIpWaD1wi+2KI+D6XRw8qMkEYhOZR0qEI8WKXYkiQAlAAAAAAAAAAAAAAAAAAAAAAAADR4S+bLu9kBhL5su72QAls2HrPkR/ifSvolydhJw9Zuk9EtwADh6zdJ6Jbhw9Zuk9EtwADh6zdJ6Jbhw9Zuk9EtwADh6zdJ6Jbhw9Zuk9EtwADh6zdJ6Jbhw9Zuk9EtwADh6zdJ6Jbhw9Zuk9EtwADh6zdJ6Jbhw9Zuk9EtwADh6zdJ6Jbhw9Zuk9EtwADh6zdJ6Jbhw9Zuk9EtwADh6zdJ6Jbhw9Zuk9EtwADh6zdJ6Jbhw9Zuk9EtwADh6zdJ6Jbhw9Zuk9EtwADh6zdJ6Jbhw9Zuk9EtwADh6zdJ6Jbhw9Zuk9EtwADh6zdJ6Jbhw9Zuk9EtwADh6zdJ6Jbhw9Zuk9EtwADh6zdJ6Jbhw9Zuk9EtwAGmwhhqzupL+JyfTLkXUAAP/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sp>
        <p:nvSpPr>
          <p:cNvPr id="6" name="AutoShape 8" descr="https://capitalcampaignmasters.com/wpsys/wp-content/uploads/2012/11/4-steps.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4346" name="Picture 10" descr="https://encrypted-tbn3.gstatic.com/images?q=tbn:ANd9GcTgxs5wPk5vStESuB1JzYY2W_PnzSrrgjFTg8Z7kWx5cJ710vA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2850" y="4114800"/>
            <a:ext cx="2078950" cy="222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939033"/>
      </p:ext>
    </p:extLst>
  </p:cSld>
  <p:clrMapOvr>
    <a:masterClrMapping/>
  </p:clrMapOvr>
  <p:transition spd="slow">
    <p:randomBar dir="vert"/>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2700</TotalTime>
  <Words>4714</Words>
  <Application>Microsoft Office PowerPoint</Application>
  <PresentationFormat>Panorámica</PresentationFormat>
  <Paragraphs>875</Paragraphs>
  <Slides>81</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81</vt:i4>
      </vt:variant>
    </vt:vector>
  </HeadingPairs>
  <TitlesOfParts>
    <vt:vector size="87" baseType="lpstr">
      <vt:lpstr>Arial</vt:lpstr>
      <vt:lpstr>Calibri</vt:lpstr>
      <vt:lpstr>Calibri Light</vt:lpstr>
      <vt:lpstr>Cambria Math</vt:lpstr>
      <vt:lpstr>Times New Roman</vt:lpstr>
      <vt:lpstr>Tema de Office</vt:lpstr>
      <vt:lpstr>Análisis de variancia</vt:lpstr>
      <vt:lpstr>Introducción</vt:lpstr>
      <vt:lpstr>Índice</vt:lpstr>
      <vt:lpstr>Índice</vt:lpstr>
      <vt:lpstr>Fundamentos del ANOVA</vt:lpstr>
      <vt:lpstr>Fundamentos del ANOVA</vt:lpstr>
      <vt:lpstr>Fundamentos del ANOVA</vt:lpstr>
      <vt:lpstr>Índice</vt:lpstr>
      <vt:lpstr>Etapas de un ANOVA</vt:lpstr>
      <vt:lpstr>Recordatorio: Pasos de una prueba de hipótesis: resumen</vt:lpstr>
      <vt:lpstr>Índice</vt:lpstr>
      <vt:lpstr>Diseño de una vía: fundamentos </vt:lpstr>
      <vt:lpstr>Diseño de una vía: fundamentos </vt:lpstr>
      <vt:lpstr>Diseño de una vía: descripción de los datos</vt:lpstr>
      <vt:lpstr>Diseño de una vía: descripción de los datos</vt:lpstr>
      <vt:lpstr>Diseño de una vía: supuestos</vt:lpstr>
      <vt:lpstr>Diseño de una vía: supuestos – el modelo</vt:lpstr>
      <vt:lpstr>Presentación de PowerPoint</vt:lpstr>
      <vt:lpstr>Presentación de PowerPoint</vt:lpstr>
      <vt:lpstr>Diseño de una vía: supuestos</vt:lpstr>
      <vt:lpstr>Diseño de una vía: hipótesis</vt:lpstr>
      <vt:lpstr>Diseño de una vía: estadística de prueba</vt:lpstr>
      <vt:lpstr>Presentación de PowerPoint</vt:lpstr>
      <vt:lpstr>Diseño de una vía: estadística de prueba – suma de cuadrados</vt:lpstr>
      <vt:lpstr>Diseño de una vía: estadística de prueba – suma de cuadrados</vt:lpstr>
      <vt:lpstr>Diseño de una vía: estadística de prueba – suma de cuadrados</vt:lpstr>
      <vt:lpstr>Diseño de una vía: estadística de prueba – suma de cuadrados</vt:lpstr>
      <vt:lpstr>Diseño de una vía: estadística de prueba – suma de cuadrados</vt:lpstr>
      <vt:lpstr>Diseño de una vía: estadística de prueba – suma de cuadrados</vt:lpstr>
      <vt:lpstr>Diseño de una vía: estadística de prueba – suma de cuadrados</vt:lpstr>
      <vt:lpstr>Diseño de una vía: estadística de prueba – suma de cuadrados</vt:lpstr>
      <vt:lpstr>Presentación de PowerPoint</vt:lpstr>
      <vt:lpstr>Diseño de una vía: estadística de prueba – grados de libertad</vt:lpstr>
      <vt:lpstr>Presentación de PowerPoint</vt:lpstr>
      <vt:lpstr>Presentación de PowerPoint</vt:lpstr>
      <vt:lpstr>Diseño de una vía: cuadrado medio </vt:lpstr>
      <vt:lpstr>Presentación de PowerPoint</vt:lpstr>
      <vt:lpstr>Presentación de PowerPoint</vt:lpstr>
      <vt:lpstr>Diseño de una vía: estadística de prueba</vt:lpstr>
      <vt:lpstr>Presentación de PowerPoint</vt:lpstr>
      <vt:lpstr>Diseño de una vía: regla de decisión</vt:lpstr>
      <vt:lpstr>Presentación de PowerPoint</vt:lpstr>
      <vt:lpstr>Diseño de una vía: calculo de la estadística de prueba</vt:lpstr>
      <vt:lpstr>Presentación de PowerPoint</vt:lpstr>
      <vt:lpstr>Presentación de PowerPoint</vt:lpstr>
      <vt:lpstr>Diseño de una vía: conclusión</vt:lpstr>
      <vt:lpstr>Ejemplo…</vt:lpstr>
      <vt:lpstr>Ejemplo…  1. Datos</vt:lpstr>
      <vt:lpstr>Ejemplo…  1. Datos</vt:lpstr>
      <vt:lpstr>Ejemplo…  seguimos….</vt:lpstr>
      <vt:lpstr>Ejemplo…  seguimos….</vt:lpstr>
      <vt:lpstr>Ejemplo…  seguimos….</vt:lpstr>
      <vt:lpstr>Ejemplo…  seguimos….</vt:lpstr>
      <vt:lpstr>Ejemplo…  seguimos….</vt:lpstr>
      <vt:lpstr>Ejemplo…  seguimos….</vt:lpstr>
      <vt:lpstr>Ejemplo…  seguimos….</vt:lpstr>
      <vt:lpstr>Ejemplo…  y terminamos….</vt:lpstr>
      <vt:lpstr>Presentación de PowerPoint</vt:lpstr>
      <vt:lpstr>Ejercicios…</vt:lpstr>
      <vt:lpstr>Ejercicios…</vt:lpstr>
      <vt:lpstr>Índice</vt:lpstr>
      <vt:lpstr>La diferencia de medias</vt:lpstr>
      <vt:lpstr>La diferencia de medias</vt:lpstr>
      <vt:lpstr>La diferencia de medias</vt:lpstr>
      <vt:lpstr>La diferencia de medias</vt:lpstr>
      <vt:lpstr>La diferencia de medias</vt:lpstr>
      <vt:lpstr>La diferencia de medias</vt:lpstr>
      <vt:lpstr>La diferencia de medias</vt:lpstr>
      <vt:lpstr>La diferencia de medias</vt:lpstr>
      <vt:lpstr>La diferencia de medias</vt:lpstr>
      <vt:lpstr>La diferencia de medias</vt:lpstr>
      <vt:lpstr>Índice</vt:lpstr>
      <vt:lpstr>Otros diseños </vt:lpstr>
      <vt:lpstr>Otros diseños: bloques completos y aleatorizados </vt:lpstr>
      <vt:lpstr>Otros diseños: medidas repetidas</vt:lpstr>
      <vt:lpstr>Otros diseños: factorial</vt:lpstr>
      <vt:lpstr>Índice</vt:lpstr>
      <vt:lpstr>Efectos fijos o aleatorios </vt:lpstr>
      <vt:lpstr>Conclusión y discusión</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varianc</dc:title>
  <dc:creator>Oscar</dc:creator>
  <cp:lastModifiedBy>Oscar</cp:lastModifiedBy>
  <cp:revision>134</cp:revision>
  <dcterms:created xsi:type="dcterms:W3CDTF">2016-05-15T02:18:32Z</dcterms:created>
  <dcterms:modified xsi:type="dcterms:W3CDTF">2016-06-09T02:00:38Z</dcterms:modified>
</cp:coreProperties>
</file>